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56" r:id="rId11"/>
    <p:sldId id="346" r:id="rId12"/>
    <p:sldId id="349" r:id="rId13"/>
    <p:sldId id="347" r:id="rId14"/>
    <p:sldId id="357" r:id="rId15"/>
    <p:sldId id="358" r:id="rId16"/>
    <p:sldId id="354" r:id="rId17"/>
    <p:sldId id="35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190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82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71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85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104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980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255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427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83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46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84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09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28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65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1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427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80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137DB7-0C21-42D3-9007-CE6E597BA001}" type="datetimeFigureOut">
              <a:rPr lang="pl-PL" smtClean="0"/>
              <a:t>05.11.2025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94028D-8CF5-466A-A953-141C6C1AA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31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zowiecki.pzd.p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8AB1F5-7C87-43ED-811D-E8A2DECFEA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/>
              <a:t>PLANOWANIE oraz </a:t>
            </a:r>
            <a:r>
              <a:rPr lang="pl-PL" b="1" dirty="0"/>
              <a:t>Realizacja </a:t>
            </a:r>
            <a:r>
              <a:rPr lang="pl-PL" b="1"/>
              <a:t>INWESTYCJI </a:t>
            </a:r>
            <a:br>
              <a:rPr lang="pl-PL" b="1"/>
            </a:br>
            <a:r>
              <a:rPr lang="pl-PL" b="1"/>
              <a:t>i </a:t>
            </a:r>
            <a:r>
              <a:rPr lang="pl-PL" b="1" dirty="0"/>
              <a:t>Remontów W </a:t>
            </a:r>
            <a:r>
              <a:rPr lang="pl-PL" b="1" dirty="0" err="1"/>
              <a:t>Pzd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26451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C75F3EE-2E10-FD2B-8CD0-4CB50E587805}"/>
              </a:ext>
            </a:extLst>
          </p:cNvPr>
          <p:cNvSpPr txBox="1"/>
          <p:nvPr/>
        </p:nvSpPr>
        <p:spPr>
          <a:xfrm>
            <a:off x="1191237" y="419450"/>
            <a:ext cx="912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 FINANSOWANIA ZADAŃ REMONTOWYCH/INWESTYCYJNYCH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D1A2CAE-E0D5-0F8E-5C57-B0703DD9FD7F}"/>
              </a:ext>
            </a:extLst>
          </p:cNvPr>
          <p:cNvSpPr txBox="1"/>
          <p:nvPr/>
        </p:nvSpPr>
        <p:spPr>
          <a:xfrm>
            <a:off x="273465" y="899112"/>
            <a:ext cx="1095100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na realizację zadania remontowego/inwestycyjnego z Okręgowego Funduszu </a:t>
            </a:r>
          </a:p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Rozwoju </a:t>
            </a: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Kategorie zadań dotowanych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zadanie uznane odrębną uchwała OZM PZD za konieczne dla prawidłowego funkcjonowania ROD z obszaru Okręgu Mazowieckiego PZD,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modernizację i budowę sieci elektroenergetycznych,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budowę i wymianę ogrodzeń,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rewitalizację sieci drenarskich i rowów melioracyjnych,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doprowadzenie sieci i nawodnienie terenów ogrodów, z wyłączeniem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opomiarowania – wymiany, montażu wodomierzy na indywidualnych działkach.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budowę budynków administracyjno-gospodarczych,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budowę szaletów i szamb,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budowę dróg ogrodowych,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 zadania w miarę posiadania środków finansowych pozostających w dyspozycji OZM.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328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F60C4ED-20F1-18C5-E0E3-5B8BD7513E3C}"/>
              </a:ext>
            </a:extLst>
          </p:cNvPr>
          <p:cNvSpPr txBox="1"/>
          <p:nvPr/>
        </p:nvSpPr>
        <p:spPr>
          <a:xfrm>
            <a:off x="389343" y="1165208"/>
            <a:ext cx="9776844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Wnioski o dotacje będą rozpatrywane po złożeniu następujących dokumentów: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wniosku Zarządu ROD o dotację (załącznik nr 2 do uchwały nr 727/2025) na jedno zadanie </a:t>
            </a:r>
          </a:p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inwestycyjno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remontowe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złożonego do 30 czerwca w danym roku kalendarzowym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uchwały Walnego Zebrania ROD w sprawie wniosku o przyznanie dotacji z Funduszu Rozwoju ROD,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wniosku zarządu ROD na Walne Zebranie (Konferencję Delegatów),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uchwały Walnego Zebrania (Konferencji Delegatów)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wstępnego kosztorysu (zestawienia kosztów), projektu technicznego, kosztorysu inwestorskiego –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zależności od rodzaju zadania inwestycyjnego,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sprawozdanie z dotychczas zrealizowanych czynności podjętych w celu planowania, finansowania,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przygotowania, wyboru wykonawcy, rozpoczęcia i realizacji inwestycji, zawierające w szczególności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czy, kiedy, z jakim efektem zostały podjęte działania,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dokumentacji fotograficznej elementów infrastruktury podlegających remontowi czy modernizacji,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budowy czy innych czynności będących przedmiotem zadania inwestycyjnego.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72D64E4-52AB-0313-48B8-305D50D272D2}"/>
              </a:ext>
            </a:extLst>
          </p:cNvPr>
          <p:cNvSpPr txBox="1"/>
          <p:nvPr/>
        </p:nvSpPr>
        <p:spPr>
          <a:xfrm>
            <a:off x="1191237" y="419450"/>
            <a:ext cx="912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 FINANSOWANIA ZADAŃ REMONTOWYCH/INWESTYCYJNYCH</a:t>
            </a:r>
          </a:p>
        </p:txBody>
      </p:sp>
    </p:spTree>
    <p:extLst>
      <p:ext uri="{BB962C8B-B14F-4D97-AF65-F5344CB8AC3E}">
        <p14:creationId xmlns:p14="http://schemas.microsoft.com/office/powerpoint/2010/main" val="262666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10DA5-F809-4FB6-970E-0B17035F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4049"/>
            <a:ext cx="10396883" cy="73168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Sprawozdawczość wobec Okręgowego zarządu i rozliczenia zadań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E52C368-15A8-8170-ECCB-62A3D7F1A609}"/>
              </a:ext>
            </a:extLst>
          </p:cNvPr>
          <p:cNvSpPr txBox="1"/>
          <p:nvPr/>
        </p:nvSpPr>
        <p:spPr>
          <a:xfrm>
            <a:off x="822761" y="1276540"/>
            <a:ext cx="108221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Uchwałą nr 276/2017 Krajowego Zarządu PZD z dnia 19.07.2017 w sprawie sporządzania sprawozdań </a:t>
            </a:r>
          </a:p>
          <a:p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 planu i realizacji inwestycji i remontów w ROD nakazuje ROD przesyłanie sprawozdań z wykonanych </a:t>
            </a:r>
          </a:p>
          <a:p>
            <a:endParaRPr lang="pl-PL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</a:rPr>
              <a:t>Do dnia 31 maja każdego roku kalendarzowego każdy Zarząd ROD powinien w formie tabelarycznej przekazać</a:t>
            </a:r>
          </a:p>
          <a:p>
            <a:r>
              <a:rPr lang="pl-PL" dirty="0">
                <a:latin typeface="Times New Roman" panose="02020603050405020304" pitchFamily="18" charset="0"/>
              </a:rPr>
              <a:t>Sprawozdanie z zaplanowanych i wykonanych zadań remontowych i inwestycyjnych (oddzielnie)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</a:rPr>
              <a:t>Na podstawie przekazanych sprawozdań Biuro Okręgu Mazowieckiego PZD sporządza dla Jednostki Krajowej</a:t>
            </a:r>
          </a:p>
          <a:p>
            <a:r>
              <a:rPr lang="pl-PL" dirty="0">
                <a:latin typeface="Times New Roman" panose="02020603050405020304" pitchFamily="18" charset="0"/>
              </a:rPr>
              <a:t>Sprawozdanie z wyganiania Planu Inwestycji za rok ubiegły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</a:rPr>
              <a:t>Zadanie inwestycyjne i remontowe realizowane przez ROD wchodzą w majątek Stowarzyszenia Polskiego</a:t>
            </a:r>
          </a:p>
          <a:p>
            <a:r>
              <a:rPr lang="pl-PL" dirty="0">
                <a:latin typeface="Times New Roman" panose="02020603050405020304" pitchFamily="18" charset="0"/>
              </a:rPr>
              <a:t>Związku Działkowców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18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890180BE-AE26-2024-DE72-EB00C5FC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4049"/>
            <a:ext cx="10396883" cy="73168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Czasowe zajęcie terenu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F52E37B-72E1-4432-4C1C-169AE0768574}"/>
              </a:ext>
            </a:extLst>
          </p:cNvPr>
          <p:cNvSpPr txBox="1"/>
          <p:nvPr/>
        </p:nvSpPr>
        <p:spPr>
          <a:xfrm>
            <a:off x="685800" y="1115737"/>
            <a:ext cx="9873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Uchwała nr 253/2015 PREZYDIUM KRAJOWEJ RADY PZD z dnia 1.10.2015 r.  </a:t>
            </a: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 SPRAWIE CZASOWEGO ZAJĘCIA TERENU RODZINNYCH OGRODÓW DZIAŁKOWYCH</a:t>
            </a:r>
          </a:p>
          <a:p>
            <a:pPr algn="ctr"/>
            <a:endParaRPr lang="pl-PL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Przez czasowe zajęcie terenu rozumie się wyłączenie części ogrodu na określony czas na wniosek inwestora, w oparciu o decyzję samorządu terytorialnego lub obowiązujący miejscowy plan zagospodarowania przestrzennego, celem wykonania określonych inwestycji celu publicznego nieprzewidujących likwidacji części ogrodu w rozumieniu ustawy z dnia 13 grudnia 2013 r. o rodzinnych ogrodach działkowych.</a:t>
            </a:r>
          </a:p>
          <a:p>
            <a:endParaRPr lang="pl-PL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Przed planowanym czasowym zajęciem terenu OZ zwraca się do Zarządu ROD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opinię w sprawie wyrażenia zgody na prowadzenie robót na terenie ROD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w granicach ogrodzenia. Przedmiotowa opinia jest niezbędna do zadarcia porozumienia z Inwestorem na czasowe zajęcie terenu.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796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3624ED81-C8B0-7F60-EB3C-6A0D83AC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4049"/>
            <a:ext cx="10396883" cy="73168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Czasowe zajęcie terenu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CBA4368-A280-35B1-1ECB-19752E24E85F}"/>
              </a:ext>
            </a:extLst>
          </p:cNvPr>
          <p:cNvSpPr txBox="1"/>
          <p:nvPr/>
        </p:nvSpPr>
        <p:spPr>
          <a:xfrm>
            <a:off x="444290" y="617099"/>
            <a:ext cx="1087990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OZ PZD zawiera z inwestorem umowę, która winna w szczególności regulować: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odszkodowania związane z czasowym zajęciem terenu;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sposób wprowadzenia inwestora na teren ROD oraz jego zwrotu po zakończeniu inwestycji;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obowiązek zabezpieczenia przez inwestora wykonania inwentaryzacji terenu podlegającego czasowemu zajęciu,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przez rzeczoznawcę majątkowego;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4) okres czasowego zajęcia terenu;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5) kary umowne.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W skład odszkodowań pokrywanych przez inwestora, o których mowa wchodzą między innymi: </a:t>
            </a:r>
          </a:p>
          <a:p>
            <a:pPr marL="342900" indent="-342900">
              <a:buAutoNum type="arabicParenR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odszkodowanie dla działkowców za zniszczone mienie niepodlegające odtworzeniu, zgodnie </a:t>
            </a:r>
          </a:p>
          <a:p>
            <a:pPr marL="342900" indent="-342900">
              <a:buAutoNum type="arabicParenR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z wyceną sporządzoną przez rzeczoznawcę majątkowego,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odszkodowanie dla działkowców za utracone plony,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odszkodowanie dla PZD za zniszczone mienie,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4) rekompensata dla PZD za udostępnienie terenu.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Wysokość odszkodowania za udostępnienie terenu ROD, ustala prezydium OZ PZD biorąc pod uwagę obszar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 czas zajęcia terenu.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Wszystkie koszty wynikłe w trakcie czasowego zajęcia terenu ponosi inwestor.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347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48CA380-723B-200F-F96C-F796A84C1A24}"/>
              </a:ext>
            </a:extLst>
          </p:cNvPr>
          <p:cNvSpPr txBox="1"/>
          <p:nvPr/>
        </p:nvSpPr>
        <p:spPr>
          <a:xfrm>
            <a:off x="2958634" y="486562"/>
            <a:ext cx="627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INWESTYCJI CELU PUBLICZNEGO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684E1D2-364F-1B4A-FA32-96D90256116E}"/>
              </a:ext>
            </a:extLst>
          </p:cNvPr>
          <p:cNvSpPr txBox="1"/>
          <p:nvPr/>
        </p:nvSpPr>
        <p:spPr>
          <a:xfrm>
            <a:off x="382955" y="909278"/>
            <a:ext cx="1127744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Podmioty publiczne takie jak Gminy, Generalna Dyrekcja Dróg Krajowych i Autostrad, Operatorzy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Enegetyczni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Gazowi realizują swoje inwestycje w oparciu o tzw. „Specustawy”.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Najczęściej PZD spotyka się z realizacją inwestycji drogowych w oparciu o ustawę z dnia 10 kwietnia 2003 r.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szczególnych zasadach przygotowania i realizacji inwestycji w zakresie dróg publicznych tzw. ZRID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Niestety Ustawodawca ustanowił Beneficjata decyzji w roli nadrzędnej do prawa własności.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związku z tym przy realizacji inwestycji drogowej przechodzący przez teren ROD,  Polski Związek Działkowców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Zmuszony jest oddać cześć Ogrodu pod zaplanowaną inwestycję. W ramach rekompensaty Ustawodawca przewidział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Wypłaty odszkodowania lub przekazanie terenu zamiennego dla PZD.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braku możliwości przekazania terenu zamiennego odszkodowania dzielą się na dwie grupy: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Indywidualne odszkodowania za wszelkie nasadzenia i elementy zagospodarowania działki dla użytkownika działki,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Która jest przejmowana na poczet budowy drogi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Odszkodowania za infrastrukturę ogrodową taką jak: ogrodzenia, sieci podziemne itp. które są wypłacane w oparciu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decyzję administracyjną Organu prowadzącego postępowanie odszkodowawcze na rzecz PZD, które w następnej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kolejności może służyć na jej odtworzenie dla ROD, w którym została ona zlikwidowana.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inwestycja dotyczy sieci podziemnej, to często mamy do czynienia tylko z czasowym zajęciem terenu i brakiem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likwidacji ROD nawet w części.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28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160E46-EC95-4895-A466-63D6EA10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INFORMACJE, WZORY UCHWAŁ , WZÓR UMOWY Z WYKONAWCĄ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808BA0-375C-4376-AC4F-BEEB6BF869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WWW.MAZOWIECKI.PZD.PL</a:t>
            </a:r>
            <a:endParaRPr lang="pl-PL" sz="4800" dirty="0"/>
          </a:p>
          <a:p>
            <a:r>
              <a:rPr lang="pl-PL" sz="4800" dirty="0"/>
              <a:t>DRUKI</a:t>
            </a:r>
          </a:p>
        </p:txBody>
      </p:sp>
    </p:spTree>
    <p:extLst>
      <p:ext uri="{BB962C8B-B14F-4D97-AF65-F5344CB8AC3E}">
        <p14:creationId xmlns:p14="http://schemas.microsoft.com/office/powerpoint/2010/main" val="157957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8B3072-D9B8-4DDC-99CB-91A135759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F31B71-FDF6-4CFB-B2AB-92D9433DDA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4592" y="1837766"/>
            <a:ext cx="11558016" cy="4334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/>
              <a:t>WWW.MAZOWIECKI.PZD.PL</a:t>
            </a:r>
          </a:p>
          <a:p>
            <a:pPr marL="0" indent="0" algn="ctr">
              <a:buNone/>
            </a:pPr>
            <a:r>
              <a:rPr lang="pl-PL" sz="3200" dirty="0"/>
              <a:t>DZIAŁ INWESTYCJI OZM PZD</a:t>
            </a:r>
          </a:p>
          <a:p>
            <a:pPr marL="0" indent="0" algn="ctr">
              <a:buNone/>
            </a:pPr>
            <a:r>
              <a:rPr lang="pl-PL" sz="3200" dirty="0"/>
              <a:t>Paweł Dadej</a:t>
            </a:r>
          </a:p>
          <a:p>
            <a:pPr marL="0" indent="0" algn="ctr">
              <a:buNone/>
            </a:pPr>
            <a:r>
              <a:rPr lang="pl-PL" sz="3200"/>
              <a:t>inwestycje@</a:t>
            </a:r>
            <a:r>
              <a:rPr lang="pl-PL" sz="3200" dirty="0"/>
              <a:t>MAZOWIECKIPZD.PL</a:t>
            </a:r>
          </a:p>
          <a:p>
            <a:pPr marL="0" indent="0" algn="ctr">
              <a:buNone/>
            </a:pPr>
            <a:r>
              <a:rPr lang="pl-PL" sz="3200" dirty="0"/>
              <a:t>Dział inwestycji tel.: 022 836 51 48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566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DFD8A6-EF9C-481A-9787-40C67BA3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74321"/>
            <a:ext cx="10396882" cy="9144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Tryb i zasady prowadzenia inwestycji w ROD</a:t>
            </a:r>
            <a:endParaRPr lang="pl-P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DECCEE-D31F-46F3-8424-00DB1F2876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880" y="1188722"/>
            <a:ext cx="11323319" cy="5157214"/>
          </a:xfrm>
        </p:spPr>
        <p:txBody>
          <a:bodyPr>
            <a:normAutofit/>
          </a:bodyPr>
          <a:lstStyle/>
          <a:p>
            <a:pPr algn="just" defTabSz="457200">
              <a:lnSpc>
                <a:spcPct val="100000"/>
              </a:lnSpc>
              <a:buClr>
                <a:srgbClr val="5FCBEF"/>
              </a:buClr>
              <a:buSzPct val="80000"/>
              <a:defRPr/>
            </a:pPr>
            <a: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nr 2/XXII/2023 Krajowej Rady Polskiego Związku Działkowców z dn. 15 grudnia 2023r. w sprawie zasad prowadzenia inwestycji i remontów w  rodzinnych ogrodach działkowych w Polskim Związku Działkowców.</a:t>
            </a:r>
          </a:p>
          <a:p>
            <a:pPr algn="just" defTabSz="457200">
              <a:lnSpc>
                <a:spcPct val="100000"/>
              </a:lnSpc>
              <a:buClr>
                <a:srgbClr val="5FCBEF"/>
              </a:buClr>
              <a:buSzPct val="80000"/>
              <a:defRPr/>
            </a:pPr>
            <a:endParaRPr lang="pl-PL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457200">
              <a:lnSpc>
                <a:spcPct val="100000"/>
              </a:lnSpc>
              <a:buClr>
                <a:srgbClr val="5FCBEF"/>
              </a:buClr>
              <a:buSzPct val="80000"/>
              <a:buNone/>
              <a:defRPr/>
            </a:pPr>
            <a:endParaRPr lang="pl-PL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00000"/>
              </a:lnSpc>
              <a:buClr>
                <a:srgbClr val="5FCBEF"/>
              </a:buClr>
              <a:buSzPct val="80000"/>
              <a:defRPr/>
            </a:pPr>
            <a: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nr 300/2015 Krajowego Zarządu Polskiego Związku Działkowców z uchwałą 300/2015 Prezydium Krajowej Rady Polskiego Związku Działkowców z dn. 24.02.2015r. w sprawie zasad udzielania przez prezydia okręgowych zarządów PZD zgody zarządom ROD na działanie przekraczające zakres zwykłego zarządu</a:t>
            </a:r>
            <a:r>
              <a:rPr lang="pl-PL" cap="none" dirty="0">
                <a:latin typeface="Trebuchet MS" panose="020B0603020202020204"/>
              </a:rPr>
              <a:t>. </a:t>
            </a:r>
          </a:p>
          <a:p>
            <a:pPr marL="0" lvl="0" indent="0" defTabSz="457200">
              <a:lnSpc>
                <a:spcPct val="100000"/>
              </a:lnSpc>
              <a:buClr>
                <a:srgbClr val="5FCBEF"/>
              </a:buClr>
              <a:buSzPct val="80000"/>
              <a:buNone/>
              <a:defRPr/>
            </a:pPr>
            <a:endParaRPr lang="pl-PL" sz="3100" b="1" cap="none" dirty="0">
              <a:latin typeface="Trebuchet MS" panose="020B0603020202020204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391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5B05A-1ED7-4A8F-88CC-59623CE1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2880"/>
            <a:ext cx="10396882" cy="1654885"/>
          </a:xfrm>
        </p:spPr>
        <p:txBody>
          <a:bodyPr>
            <a:noAutofit/>
          </a:bodyPr>
          <a:lstStyle/>
          <a:p>
            <a:pPr algn="ctr"/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Planowanie, realizacja inwestycji i remontów w ROD zgodnie z Uchwałą nr </a:t>
            </a:r>
            <a:r>
              <a:rPr lang="pl-PL" sz="16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2/XXII/2023 KRAJOWEJ RADY POLSKIEGO ZWIĄZKU DZIAŁKOWCÓW Z DN. 15 GRUDNIA 2023 R. </a:t>
            </a: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sprawie zasad prowadzenia inwestycji i remontów w rodzinnych ogrodach   </a:t>
            </a:r>
            <a:b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działkowych w Polskim Związku Działkowców</a:t>
            </a:r>
            <a:b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C28A79F-1D5B-D58A-A997-54E35A27A842}"/>
              </a:ext>
            </a:extLst>
          </p:cNvPr>
          <p:cNvSpPr txBox="1"/>
          <p:nvPr/>
        </p:nvSpPr>
        <p:spPr>
          <a:xfrm>
            <a:off x="685801" y="2072081"/>
            <a:ext cx="101422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WSTĘPNE PLANOWANIE ZADANIA </a:t>
            </a: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Określenie przedmiotu planowanej inwestycji/remontu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np. wykonanie elektryfikacji ogrodu, sieci wodociągowej, ogrodzenia, budowy siedziby Zarządu wraz z określeniem przybliżonych parametrów tj. długość sieci lub ogrodzenia lub metraż budynku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Oszacowanie wartości zadania inwestycyjnego/remontowego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wstępnie poprzez rozeznanie rynku, zwrócenie się z zapytaniem ofertowym do potencjalnych Firm z branży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7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4F50B-38B4-476C-A4DD-0EEFB871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7" y="512065"/>
            <a:ext cx="9857386" cy="1060704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Planowanie, realizacja inwestycji i remontów w ROD zgodnie z Uchwałą w sprawie zasad prowadzenia inwestycji i remontów w rodzinnych ogrodach   </a:t>
            </a:r>
            <a:b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działkowych w Polskim Związku Działkowców</a:t>
            </a:r>
            <a:br>
              <a:rPr lang="pl-PL" sz="16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E14BE89-820E-5E75-0E3C-45CC79C96606}"/>
              </a:ext>
            </a:extLst>
          </p:cNvPr>
          <p:cNvSpPr txBox="1"/>
          <p:nvPr/>
        </p:nvSpPr>
        <p:spPr>
          <a:xfrm>
            <a:off x="1369706" y="1708391"/>
            <a:ext cx="94525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Dokumenty niezbędne do zaplanowania inwestycji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ZAŁĄCZNIK DO PRELIMINARZA FINANSOWEGO ROD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PLANOWANEJ BUDOWY NOWEJ INFRASTRUKTURY W ROD NA ROK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ZAŁĄCZNIK DO PRELIMINARZA FINANSOWEGO ROD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PLANOWANEGO DO REALIZACJI REMONTU LUB MODERNIZACJI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INFRASTRUKTURY W ROD NA ROK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WNIOSEK ZARZĄDU ROD NA WALNE ZEBRANIE –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wzór jest załącznikiem do uchwały</a:t>
            </a: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nr 2/XXII/2023 Krajowej Rady PZD Z dn. 15.12.2023 R.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05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4F50B-38B4-476C-A4DD-0EEFB871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7" y="512065"/>
            <a:ext cx="9857386" cy="1060704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Planowanie, realizacja inwestycji i remontów w ROD zgodnie z Uchwałą </a:t>
            </a:r>
            <a:r>
              <a:rPr lang="pl-PL" sz="16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 2/XXII/2023 KRAJOWEJ RADY POLSKIEGO ZWIĄZKU DZIAŁKOWCÓW Z DN. 15 GRUDNIA 2023R.  </a:t>
            </a: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 sprawie zasad prowadzenia inwestycji i remontów w rodzinnych ogrodach   </a:t>
            </a:r>
            <a:b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działkowych w Polskim Związku Działkowców</a:t>
            </a:r>
            <a:br>
              <a:rPr lang="pl-PL" sz="1600" b="1" dirty="0">
                <a:solidFill>
                  <a:srgbClr val="B80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247AEC8-6F50-4272-8884-766C8F5823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7151" y="2063750"/>
            <a:ext cx="4132247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8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6397AC-42C8-4D2D-96F4-6F659E55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0501"/>
            <a:ext cx="10396882" cy="1168400"/>
          </a:xfrm>
        </p:spPr>
        <p:txBody>
          <a:bodyPr/>
          <a:lstStyle/>
          <a:p>
            <a:pPr algn="ctr"/>
            <a:r>
              <a:rPr lang="pl-PL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Planowanie, realizacja inwestycji i remontów w ROD zgodnie z Uchwałą nr </a:t>
            </a:r>
            <a:r>
              <a:rPr lang="pl-PL" sz="1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2/XXII/2023 KRAJOWEJ RADY POLSKIEGO ZWIĄZKU DZIAŁKOWCÓW Z DN. 15 GRUDNIA 2023R.  </a:t>
            </a:r>
            <a:r>
              <a:rPr lang="pl-PL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sprawie zasad prowadzenia inwestycji i remontów w rodzinnych ogrodach   </a:t>
            </a:r>
            <a:br>
              <a:rPr lang="pl-PL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działkowych w Polskim Związku Działkowców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FF0BE9A-8BAB-79E6-6E21-A7E58D953CFE}"/>
              </a:ext>
            </a:extLst>
          </p:cNvPr>
          <p:cNvSpPr txBox="1"/>
          <p:nvPr/>
        </p:nvSpPr>
        <p:spPr>
          <a:xfrm>
            <a:off x="770983" y="1928841"/>
            <a:ext cx="944707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Tryby prowadzenia Inwestycji i Remontów: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 wolnej ręki” –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wartości inwestycji nie przekraczającej 15 000 zł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Zapytanie ofertowe –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wartości inwestycji w przedziale15 000 zł – 75 000 zł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Przetarg –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wartość inwestycji powyżej 75 000 zł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Wyjątkiem od powyższych trybów jest realizacja inwestycji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wsparciu środków publicznych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Uchwałą Krajowego Zarządu nr 5/2024 z dnia 25.01.2024 r. przy realizacji stosuje się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Ustawę Prawo Zamówień Publicznych. Ustawodawca wskazał próg stosowania ustawy od kwoty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130 000 zł netto.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2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C16E98-3B6E-4855-99EE-CDCA723A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15900"/>
            <a:ext cx="10485783" cy="1621865"/>
          </a:xfrm>
        </p:spPr>
        <p:txBody>
          <a:bodyPr>
            <a:normAutofit/>
          </a:bodyPr>
          <a:lstStyle/>
          <a:p>
            <a:pPr algn="ctr"/>
            <a:r>
              <a:rPr lang="pl-PL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Uchwała nr 300/2015 Prezydium Krajowej Rady Polskiego Związku Działkowców z uchwałą 300/2015 Prezydium Krajowej Rady Polskiego Związku Działkowców z dn. 24.02.2015r. w sprawie zasad udzielania przez prezydia okręgowych zarządów PZD zgody zarządom ROD na działanie przekraczające zakres zwykłego zarządu.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41E4775-D011-A22E-FDF5-96EA09146928}"/>
              </a:ext>
            </a:extLst>
          </p:cNvPr>
          <p:cNvSpPr txBox="1"/>
          <p:nvPr/>
        </p:nvSpPr>
        <p:spPr>
          <a:xfrm>
            <a:off x="494308" y="1586095"/>
            <a:ext cx="106362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Zgodnie z § 3 ust.1 Uchwały Krajowego Zarządu PZD nr 300/2015 z dnia 24.11.2015 r. w sprawie zasad</a:t>
            </a:r>
          </a:p>
          <a:p>
            <a:pPr algn="just"/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udzielania przez okręgowe zarządy PZD zgody zarządom ROD na działanie przekraczające zakres zwykłego </a:t>
            </a:r>
          </a:p>
          <a:p>
            <a:pPr algn="just"/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zarządu” Okręgowy Zarząd Mazowiecki PZD jest umocowany do wyrażenia Zarządowi ROD zgody na każde </a:t>
            </a:r>
          </a:p>
          <a:p>
            <a:pPr algn="just"/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działanie przekraczające zakres zwykłego zarządu”. </a:t>
            </a:r>
          </a:p>
          <a:p>
            <a:pPr algn="just"/>
            <a:endParaRPr lang="pl-PL" kern="0" dirty="0">
              <a:latin typeface="Times New Roman" panose="02020603050405020304" pitchFamily="18" charset="0"/>
            </a:endParaRPr>
          </a:p>
          <a:p>
            <a:pPr algn="just"/>
            <a:r>
              <a:rPr lang="pl-PL" kern="0" dirty="0">
                <a:latin typeface="Times New Roman" panose="02020603050405020304" pitchFamily="18" charset="0"/>
              </a:rPr>
              <a:t>W przypadku prowadzenia inwestycji i remontów Zarządy ROD </a:t>
            </a:r>
            <a:r>
              <a:rPr lang="pl-PL" b="1" u="sng" kern="0" dirty="0">
                <a:latin typeface="Times New Roman" panose="02020603050405020304" pitchFamily="18" charset="0"/>
              </a:rPr>
              <a:t>nie mogą</a:t>
            </a:r>
            <a:r>
              <a:rPr lang="pl-PL" kern="0" dirty="0">
                <a:latin typeface="Times New Roman" panose="02020603050405020304" pitchFamily="18" charset="0"/>
              </a:rPr>
              <a:t>, bez zgody Zarządu Okręgu PZD</a:t>
            </a:r>
          </a:p>
          <a:p>
            <a:pPr algn="just"/>
            <a:r>
              <a:rPr lang="pl-PL" kern="0" dirty="0">
                <a:latin typeface="Times New Roman" panose="02020603050405020304" pitchFamily="18" charset="0"/>
              </a:rPr>
              <a:t>podpisać umowy </a:t>
            </a:r>
            <a:r>
              <a:rPr lang="pl-PL" b="1" kern="0" dirty="0">
                <a:latin typeface="Times New Roman" panose="02020603050405020304" pitchFamily="18" charset="0"/>
              </a:rPr>
              <a:t>o wartości powyżej 15 000 zł</a:t>
            </a:r>
            <a:r>
              <a:rPr lang="pl-PL" kern="0" dirty="0"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pl-PL" kern="0" dirty="0">
                <a:latin typeface="Times New Roman" panose="02020603050405020304" pitchFamily="18" charset="0"/>
              </a:rPr>
              <a:t>Do wniosku o wyrażenie zgody należy dołączyć:</a:t>
            </a:r>
          </a:p>
          <a:p>
            <a:pPr algn="just"/>
            <a:r>
              <a:rPr lang="pl-PL" b="1" i="1" kern="0" dirty="0">
                <a:latin typeface="Times New Roman" panose="02020603050405020304" pitchFamily="18" charset="0"/>
              </a:rPr>
              <a:t>Co najmniej dwie ważne oferty Wykonawców, projekt umowy, saldo rachunku bankowego Funduszu Rozwoju</a:t>
            </a:r>
          </a:p>
          <a:p>
            <a:pPr algn="just"/>
            <a:r>
              <a:rPr lang="pl-PL" b="1" i="1" kern="0" dirty="0">
                <a:latin typeface="Times New Roman" panose="02020603050405020304" pitchFamily="18" charset="0"/>
              </a:rPr>
              <a:t>ROD,  uchwałę Walnego Zebrania ROD </a:t>
            </a:r>
            <a:r>
              <a:rPr lang="pl-PL" b="1" i="1" kern="0" dirty="0" err="1">
                <a:latin typeface="Times New Roman" panose="02020603050405020304" pitchFamily="18" charset="0"/>
              </a:rPr>
              <a:t>ws</a:t>
            </a:r>
            <a:r>
              <a:rPr lang="pl-PL" b="1" i="1" kern="0" dirty="0">
                <a:latin typeface="Times New Roman" panose="02020603050405020304" pitchFamily="18" charset="0"/>
              </a:rPr>
              <a:t>. realizacji inwestycji, </a:t>
            </a:r>
          </a:p>
          <a:p>
            <a:pPr algn="just"/>
            <a:endParaRPr lang="pl-PL" kern="0" dirty="0">
              <a:latin typeface="Times New Roman" panose="02020603050405020304" pitchFamily="18" charset="0"/>
            </a:endParaRPr>
          </a:p>
          <a:p>
            <a:pPr algn="just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5332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6C93242-A8AB-2C6D-EA43-5E8B212883C1}"/>
              </a:ext>
            </a:extLst>
          </p:cNvPr>
          <p:cNvSpPr txBox="1"/>
          <p:nvPr/>
        </p:nvSpPr>
        <p:spPr>
          <a:xfrm>
            <a:off x="1191237" y="419450"/>
            <a:ext cx="912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 FINANSOWANIA ZADAŃ REMONTOWYCH/INWESTYCYJNYCH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886BECA-DD2F-BBAD-355A-5EC63D7E1A3D}"/>
              </a:ext>
            </a:extLst>
          </p:cNvPr>
          <p:cNvSpPr txBox="1"/>
          <p:nvPr/>
        </p:nvSpPr>
        <p:spPr>
          <a:xfrm>
            <a:off x="1057013" y="1694576"/>
            <a:ext cx="42130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Wewnętrzne: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Fundusz Rozwoju ROD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Partycypacja Działkowców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Dotację z Organów wyższych PZD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Pożyczka z Funduszu Samopomocowego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BD48584-1AD6-F8DA-474A-DE475DC7778F}"/>
              </a:ext>
            </a:extLst>
          </p:cNvPr>
          <p:cNvSpPr txBox="1"/>
          <p:nvPr/>
        </p:nvSpPr>
        <p:spPr>
          <a:xfrm>
            <a:off x="5752518" y="1694576"/>
            <a:ext cx="5041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Zewnętrzne: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Mazowiecki Instrument Aktywizacji Działkowców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Samorząd Terytorialny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Programy Instytucji rządowych np. ARiMR</a:t>
            </a:r>
          </a:p>
        </p:txBody>
      </p:sp>
    </p:spTree>
    <p:extLst>
      <p:ext uri="{BB962C8B-B14F-4D97-AF65-F5344CB8AC3E}">
        <p14:creationId xmlns:p14="http://schemas.microsoft.com/office/powerpoint/2010/main" val="80260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C72B0897-B823-0FB2-62AA-27BF83E7A236}"/>
              </a:ext>
            </a:extLst>
          </p:cNvPr>
          <p:cNvSpPr txBox="1"/>
          <p:nvPr/>
        </p:nvSpPr>
        <p:spPr>
          <a:xfrm>
            <a:off x="1191237" y="419450"/>
            <a:ext cx="912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 FINANSOWANIA ZADAŃ REMONTOWYCH/INWESTYCYJNYCH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FF9ED2-F940-0079-8A1F-FFAA058BEFDE}"/>
              </a:ext>
            </a:extLst>
          </p:cNvPr>
          <p:cNvSpPr txBox="1"/>
          <p:nvPr/>
        </p:nvSpPr>
        <p:spPr>
          <a:xfrm>
            <a:off x="790430" y="922789"/>
            <a:ext cx="99241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na realizację zadania remontowego/inwestycyjnego z Okręgowego Funduszu Rozwoju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Uchwałą nr 727/2025 Okręgowego Zarządu Mazowieckiego Polskiego Związku Działkowców z dnia 8.10.2025 r. w sprawie zmiany Regulaminu udzielania i rozliczania dotacji dla ROD z Okręgowego Funduszu Rozwoju ROD oraz opiniowania wniosków o dotacje z Krajowego Funduszu Rozwoju ROD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Zadania realizowane przez ROD mogą być dotowane (bezzwrotnie) do wysokości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 wartości ostatecznej zadania inwestycyjnego lub remontowego lecz nie więcej niż 60 000 zł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Dotacja dotyczy tylko jednego zadania inwestycyjnego/remontowego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dotację mogą się starać Ogrody które w ciągu ostatnich  3 lat, przed złożeniem wniosku, nie korzystały z dotacji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Wyjątek stanowi zadanie kontynuowane, którego realizacja jest rozłożona na kolejne lata, lecz nie dłużej niż przez okres 3 lat.</a:t>
            </a:r>
          </a:p>
        </p:txBody>
      </p:sp>
    </p:spTree>
    <p:extLst>
      <p:ext uri="{BB962C8B-B14F-4D97-AF65-F5344CB8AC3E}">
        <p14:creationId xmlns:p14="http://schemas.microsoft.com/office/powerpoint/2010/main" val="3323715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703</TotalTime>
  <Words>1718</Words>
  <Application>Microsoft Office PowerPoint</Application>
  <PresentationFormat>Panoramiczny</PresentationFormat>
  <Paragraphs>151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Impact</vt:lpstr>
      <vt:lpstr>Times New Roman</vt:lpstr>
      <vt:lpstr>Trebuchet MS</vt:lpstr>
      <vt:lpstr>Wydarzenie główne</vt:lpstr>
      <vt:lpstr>PLANOWANIE oraz Realizacja INWESTYCJI  i Remontów W Pzd</vt:lpstr>
      <vt:lpstr>Tryb i zasady prowadzenia inwestycji w ROD</vt:lpstr>
      <vt:lpstr>Planowanie, realizacja inwestycji i remontów w ROD zgodnie z Uchwałą nr 2/XXII/2023 KRAJOWEJ RADY POLSKIEGO ZWIĄZKU DZIAŁKOWCÓW Z DN. 15 GRUDNIA 2023 R. w sprawie zasad prowadzenia inwestycji i remontów w rodzinnych ogrodach         działkowych w Polskim Związku Działkowców </vt:lpstr>
      <vt:lpstr>   Planowanie, realizacja inwestycji i remontów w ROD zgodnie z Uchwałą w sprawie zasad prowadzenia inwestycji i remontów w rodzinnych ogrodach         działkowych w Polskim Związku Działkowców </vt:lpstr>
      <vt:lpstr>   Planowanie, realizacja inwestycji i remontów w ROD zgodnie z Uchwałą NR 2/XXII/2023 KRAJOWEJ RADY POLSKIEGO ZWIĄZKU DZIAŁKOWCÓW Z DN. 15 GRUDNIA 2023R.     w sprawie zasad prowadzenia inwestycji i remontów w rodzinnych ogrodach         działkowych w Polskim Związku Działkowców </vt:lpstr>
      <vt:lpstr>Planowanie, realizacja inwestycji i remontów w ROD zgodnie z Uchwałą nr 2/XXII/2023 KRAJOWEJ RADY POLSKIEGO ZWIĄZKU DZIAŁKOWCÓW Z DN. 15 GRUDNIA 2023R.  w sprawie zasad prowadzenia inwestycji i remontów w rodzinnych ogrodach         działkowych w Polskim Związku Działkowców</vt:lpstr>
      <vt:lpstr>Uchwała nr 300/2015 Prezydium Krajowej Rady Polskiego Związku Działkowców z uchwałą 300/2015 Prezydium Krajowej Rady Polskiego Związku Działkowców z dn. 24.02.2015r. w sprawie zasad udzielania przez prezydia okręgowych zarządów PZD zgody zarządom ROD na działanie przekraczające zakres zwykłego zarządu. </vt:lpstr>
      <vt:lpstr>Prezentacja programu PowerPoint</vt:lpstr>
      <vt:lpstr>Prezentacja programu PowerPoint</vt:lpstr>
      <vt:lpstr>Prezentacja programu PowerPoint</vt:lpstr>
      <vt:lpstr>Prezentacja programu PowerPoint</vt:lpstr>
      <vt:lpstr>Sprawozdawczość wobec Okręgowego zarządu i rozliczenia zadań</vt:lpstr>
      <vt:lpstr>Czasowe zajęcie terenu</vt:lpstr>
      <vt:lpstr>Czasowe zajęcie terenu</vt:lpstr>
      <vt:lpstr>Prezentacja programu PowerPoint</vt:lpstr>
      <vt:lpstr>INFORMACJE, WZORY UCHWAŁ , WZÓR UMOWY Z WYKONAWCĄ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PLANOWANIE INWESTYCJI W ROD</dc:title>
  <dc:creator>Grażyna Lechman</dc:creator>
  <cp:lastModifiedBy>Maciej Aleksandrowicz</cp:lastModifiedBy>
  <cp:revision>33</cp:revision>
  <dcterms:created xsi:type="dcterms:W3CDTF">2019-01-09T12:13:00Z</dcterms:created>
  <dcterms:modified xsi:type="dcterms:W3CDTF">2025-11-05T07:02:38Z</dcterms:modified>
</cp:coreProperties>
</file>