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4" r:id="rId39"/>
    <p:sldId id="295" r:id="rId40"/>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2" d="100"/>
          <a:sy n="112"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3650811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1486005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9014D02-4788-447A-957B-A6F81058E5F2}" type="slidenum">
              <a:rPr lang="pl-PL" smtClean="0"/>
              <a:t>‹#›</a:t>
            </a:fld>
            <a:endParaRPr lang="pl-P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52678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2466697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9014D02-4788-447A-957B-A6F81058E5F2}" type="slidenum">
              <a:rPr lang="pl-PL" smtClean="0"/>
              <a:t>‹#›</a:t>
            </a:fld>
            <a:endParaRPr lang="pl-P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3293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2566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2756199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155746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249554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CFEBC077-2D5B-428B-BEBF-ECB9147C055A}" type="datetimeFigureOut">
              <a:rPr lang="pl-PL" smtClean="0"/>
              <a:t>06.11.2025</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1579303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1378227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FEBC077-2D5B-428B-BEBF-ECB9147C055A}" type="datetimeFigureOut">
              <a:rPr lang="pl-PL" smtClean="0"/>
              <a:t>06.11.2025</a:t>
            </a:fld>
            <a:endParaRPr lang="pl-PL"/>
          </a:p>
        </p:txBody>
      </p:sp>
      <p:sp>
        <p:nvSpPr>
          <p:cNvPr id="8" name="Footer Placeholder 7"/>
          <p:cNvSpPr>
            <a:spLocks noGrp="1"/>
          </p:cNvSpPr>
          <p:nvPr>
            <p:ph type="ftr" sz="quarter" idx="11"/>
          </p:nvPr>
        </p:nvSpPr>
        <p:spPr/>
        <p:txBody>
          <a:bodyPr/>
          <a:lstStyle/>
          <a:p>
            <a:endParaRPr lang="pl-P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423145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FEBC077-2D5B-428B-BEBF-ECB9147C055A}" type="datetimeFigureOut">
              <a:rPr lang="pl-PL" smtClean="0"/>
              <a:t>06.11.2025</a:t>
            </a:fld>
            <a:endParaRPr lang="pl-PL"/>
          </a:p>
        </p:txBody>
      </p:sp>
      <p:sp>
        <p:nvSpPr>
          <p:cNvPr id="4" name="Footer Placeholder 3"/>
          <p:cNvSpPr>
            <a:spLocks noGrp="1"/>
          </p:cNvSpPr>
          <p:nvPr>
            <p:ph type="ftr" sz="quarter" idx="11"/>
          </p:nvPr>
        </p:nvSpPr>
        <p:spPr/>
        <p:txBody>
          <a:bodyPr/>
          <a:lstStyle/>
          <a:p>
            <a:endParaRPr lang="pl-P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92514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BC077-2D5B-428B-BEBF-ECB9147C055A}" type="datetimeFigureOut">
              <a:rPr lang="pl-PL" smtClean="0"/>
              <a:t>06.11.2025</a:t>
            </a:fld>
            <a:endParaRPr lang="pl-PL"/>
          </a:p>
        </p:txBody>
      </p:sp>
      <p:sp>
        <p:nvSpPr>
          <p:cNvPr id="3" name="Footer Placeholder 2"/>
          <p:cNvSpPr>
            <a:spLocks noGrp="1"/>
          </p:cNvSpPr>
          <p:nvPr>
            <p:ph type="ftr" sz="quarter" idx="11"/>
          </p:nvPr>
        </p:nvSpPr>
        <p:spPr/>
        <p:txBody>
          <a:bodyPr/>
          <a:lstStyle/>
          <a:p>
            <a:endParaRPr lang="pl-P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510535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3366479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CFEBC077-2D5B-428B-BEBF-ECB9147C055A}" type="datetimeFigureOut">
              <a:rPr lang="pl-PL" smtClean="0"/>
              <a:t>06.11.2025</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9014D02-4788-447A-957B-A6F81058E5F2}" type="slidenum">
              <a:rPr lang="pl-PL" smtClean="0"/>
              <a:t>‹#›</a:t>
            </a:fld>
            <a:endParaRPr lang="pl-PL"/>
          </a:p>
        </p:txBody>
      </p:sp>
    </p:spTree>
    <p:extLst>
      <p:ext uri="{BB962C8B-B14F-4D97-AF65-F5344CB8AC3E}">
        <p14:creationId xmlns:p14="http://schemas.microsoft.com/office/powerpoint/2010/main" val="1812152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EBC077-2D5B-428B-BEBF-ECB9147C055A}" type="datetimeFigureOut">
              <a:rPr lang="pl-PL" smtClean="0"/>
              <a:t>06.11.2025</a:t>
            </a:fld>
            <a:endParaRPr lang="pl-P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9014D02-4788-447A-957B-A6F81058E5F2}" type="slidenum">
              <a:rPr lang="pl-PL" smtClean="0"/>
              <a:t>‹#›</a:t>
            </a:fld>
            <a:endParaRPr lang="pl-PL"/>
          </a:p>
        </p:txBody>
      </p:sp>
    </p:spTree>
    <p:extLst>
      <p:ext uri="{BB962C8B-B14F-4D97-AF65-F5344CB8AC3E}">
        <p14:creationId xmlns:p14="http://schemas.microsoft.com/office/powerpoint/2010/main" val="3926208781"/>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azowiecki.pzd.p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589213" y="1203158"/>
            <a:ext cx="8915399" cy="1580147"/>
          </a:xfrm>
        </p:spPr>
        <p:txBody>
          <a:bodyPr>
            <a:normAutofit/>
          </a:bodyPr>
          <a:lstStyle/>
          <a:p>
            <a:r>
              <a:rPr lang="pl-PL" dirty="0"/>
              <a:t>NOWY STATUT PZD</a:t>
            </a:r>
          </a:p>
        </p:txBody>
      </p:sp>
      <p:sp>
        <p:nvSpPr>
          <p:cNvPr id="3" name="Podtytuł 2"/>
          <p:cNvSpPr>
            <a:spLocks noGrp="1"/>
          </p:cNvSpPr>
          <p:nvPr>
            <p:ph type="subTitle" idx="1"/>
          </p:nvPr>
        </p:nvSpPr>
        <p:spPr/>
        <p:txBody>
          <a:bodyPr>
            <a:normAutofit/>
          </a:bodyPr>
          <a:lstStyle/>
          <a:p>
            <a:r>
              <a:rPr lang="pl-PL" sz="1100" dirty="0"/>
              <a:t>opracowała Małgorzata Rutowicz-Rak</a:t>
            </a:r>
          </a:p>
        </p:txBody>
      </p:sp>
    </p:spTree>
    <p:extLst>
      <p:ext uri="{BB962C8B-B14F-4D97-AF65-F5344CB8AC3E}">
        <p14:creationId xmlns:p14="http://schemas.microsoft.com/office/powerpoint/2010/main" val="4046523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Zdalne posiedzenia organów PZD</a:t>
            </a:r>
          </a:p>
        </p:txBody>
      </p:sp>
      <p:sp>
        <p:nvSpPr>
          <p:cNvPr id="3" name="Symbol zastępczy zawartości 2"/>
          <p:cNvSpPr>
            <a:spLocks noGrp="1"/>
          </p:cNvSpPr>
          <p:nvPr>
            <p:ph idx="1"/>
          </p:nvPr>
        </p:nvSpPr>
        <p:spPr/>
        <p:txBody>
          <a:bodyPr>
            <a:normAutofit/>
          </a:bodyPr>
          <a:lstStyle/>
          <a:p>
            <a:r>
              <a:rPr lang="pl-PL" sz="1600" b="1" dirty="0">
                <a:latin typeface="Times New Roman" panose="02020603050405020304" pitchFamily="18" charset="0"/>
                <a:cs typeface="Times New Roman" panose="02020603050405020304" pitchFamily="18" charset="0"/>
              </a:rPr>
              <a:t>Rozdział V Zasady organizacyjne PZD </a:t>
            </a:r>
            <a:endParaRPr lang="pl-PL" sz="1600" dirty="0">
              <a:latin typeface="Times New Roman" panose="02020603050405020304" pitchFamily="18" charset="0"/>
              <a:cs typeface="Times New Roman" panose="02020603050405020304" pitchFamily="18" charset="0"/>
            </a:endParaRPr>
          </a:p>
          <a:p>
            <a:r>
              <a:rPr lang="pl-PL" sz="1600" dirty="0">
                <a:latin typeface="Times New Roman" panose="02020603050405020304" pitchFamily="18" charset="0"/>
                <a:cs typeface="Times New Roman" panose="02020603050405020304" pitchFamily="18" charset="0"/>
              </a:rPr>
              <a:t>W § 36 dodano, że </a:t>
            </a:r>
            <a:r>
              <a:rPr lang="pl-PL" sz="1600" dirty="0">
                <a:solidFill>
                  <a:srgbClr val="FF0000"/>
                </a:solidFill>
                <a:latin typeface="Times New Roman" panose="02020603050405020304" pitchFamily="18" charset="0"/>
                <a:cs typeface="Times New Roman" panose="02020603050405020304" pitchFamily="18" charset="0"/>
              </a:rPr>
              <a:t>organy PZD obradują na posiedzeniach</a:t>
            </a:r>
            <a:r>
              <a:rPr lang="pl-PL" sz="1600" dirty="0">
                <a:latin typeface="Times New Roman" panose="02020603050405020304" pitchFamily="18" charset="0"/>
                <a:cs typeface="Times New Roman" panose="02020603050405020304" pitchFamily="18" charset="0"/>
              </a:rPr>
              <a:t>. Oznacza to, że uchwały organu PZD nie mogą zapadać podczas innego rodzaju spotkań i zebrań. </a:t>
            </a:r>
          </a:p>
          <a:p>
            <a:r>
              <a:rPr lang="pl-PL" sz="1600" dirty="0">
                <a:latin typeface="Times New Roman" panose="02020603050405020304" pitchFamily="18" charset="0"/>
                <a:cs typeface="Times New Roman" panose="02020603050405020304" pitchFamily="18" charset="0"/>
              </a:rPr>
              <a:t>Dodano nowy przepis o możliwości i zasadach organizowania </a:t>
            </a:r>
            <a:r>
              <a:rPr lang="pl-PL" sz="1600" b="1" dirty="0">
                <a:latin typeface="Times New Roman" panose="02020603050405020304" pitchFamily="18" charset="0"/>
                <a:cs typeface="Times New Roman" panose="02020603050405020304" pitchFamily="18" charset="0"/>
              </a:rPr>
              <a:t>posiedzeń zdalnych</a:t>
            </a:r>
            <a:r>
              <a:rPr lang="pl-PL" sz="1600" dirty="0">
                <a:latin typeface="Times New Roman" panose="02020603050405020304" pitchFamily="18" charset="0"/>
                <a:cs typeface="Times New Roman" panose="02020603050405020304" pitchFamily="18" charset="0"/>
              </a:rPr>
              <a:t> organów PZD – obecnie § 37 Statutu PZD. To odpowiedź na wyzwania, z jakimi trzeba się było mierzyć np.: w trakcji pandemii w 2020 i 2021 r.</a:t>
            </a:r>
          </a:p>
          <a:p>
            <a:r>
              <a:rPr lang="pl-PL" sz="1600" dirty="0">
                <a:latin typeface="Times New Roman" panose="02020603050405020304" pitchFamily="18" charset="0"/>
                <a:cs typeface="Times New Roman" panose="02020603050405020304" pitchFamily="18" charset="0"/>
              </a:rPr>
              <a:t>Organ PZD może obradować na posiedzeniu zdalnym, jeżeli:</a:t>
            </a:r>
          </a:p>
          <a:p>
            <a:pPr lvl="0"/>
            <a:r>
              <a:rPr lang="pl-PL" sz="1600" dirty="0">
                <a:latin typeface="Times New Roman" panose="02020603050405020304" pitchFamily="18" charset="0"/>
                <a:cs typeface="Times New Roman" panose="02020603050405020304" pitchFamily="18" charset="0"/>
              </a:rPr>
              <a:t>zwołanie posiedzenia jest niemożliwe,</a:t>
            </a:r>
          </a:p>
          <a:p>
            <a:pPr lvl="0"/>
            <a:r>
              <a:rPr lang="pl-PL" sz="1600" dirty="0">
                <a:latin typeface="Times New Roman" panose="02020603050405020304" pitchFamily="18" charset="0"/>
                <a:cs typeface="Times New Roman" panose="02020603050405020304" pitchFamily="18" charset="0"/>
              </a:rPr>
              <a:t>zwołanie posiedzenia jest znacznie utrudnione. </a:t>
            </a:r>
          </a:p>
          <a:p>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9581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Zdalne posiedzenia organów PZD</a:t>
            </a:r>
            <a:endParaRPr lang="pl-PL" dirty="0"/>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Zdalne posiedzenie organu PZD może się odbyć za pośrednictwem środków komunikacji elektronicznej. Zawiadomienie o posiedzeniu musi zawierać dokładny opis sposobu uczestnictwa i wykonywania prawa głosu w sposób zdalny. </a:t>
            </a:r>
          </a:p>
          <a:p>
            <a:pPr algn="just"/>
            <a:r>
              <a:rPr lang="pl-PL" sz="1600" dirty="0">
                <a:latin typeface="Times New Roman" panose="02020603050405020304" pitchFamily="18" charset="0"/>
                <a:cs typeface="Times New Roman" panose="02020603050405020304" pitchFamily="18" charset="0"/>
              </a:rPr>
              <a:t>Przy głosowaniu na posiedzeniu organu PZD z wykorzystaniem środków komunikacji elektronicznej musi być zapewnione co najmniej:</a:t>
            </a:r>
          </a:p>
          <a:p>
            <a:pPr lvl="0" algn="just"/>
            <a:r>
              <a:rPr lang="pl-PL" sz="1600" dirty="0">
                <a:latin typeface="Times New Roman" panose="02020603050405020304" pitchFamily="18" charset="0"/>
                <a:cs typeface="Times New Roman" panose="02020603050405020304" pitchFamily="18" charset="0"/>
              </a:rPr>
              <a:t>transmisja obrad posiedzenia w czasie rzeczywistym,</a:t>
            </a:r>
          </a:p>
          <a:p>
            <a:pPr lvl="0" algn="just"/>
            <a:r>
              <a:rPr lang="pl-PL" sz="1600" dirty="0">
                <a:latin typeface="Times New Roman" panose="02020603050405020304" pitchFamily="18" charset="0"/>
                <a:cs typeface="Times New Roman" panose="02020603050405020304" pitchFamily="18" charset="0"/>
              </a:rPr>
              <a:t>dwustronna komunikacja w czasie rzeczywistym, w ramach której członek organu PZD może wypowiadać się w toku obrad,</a:t>
            </a:r>
          </a:p>
          <a:p>
            <a:pPr lvl="0" algn="just"/>
            <a:r>
              <a:rPr lang="pl-PL" sz="1600" dirty="0">
                <a:latin typeface="Times New Roman" panose="02020603050405020304" pitchFamily="18" charset="0"/>
                <a:cs typeface="Times New Roman" panose="02020603050405020304" pitchFamily="18" charset="0"/>
              </a:rPr>
              <a:t>wykonywanie osobiście prawa głosu w toku posiedzenia.</a:t>
            </a:r>
          </a:p>
          <a:p>
            <a:pPr algn="just"/>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7938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Kadencja organów PZD</a:t>
            </a:r>
          </a:p>
        </p:txBody>
      </p:sp>
      <p:sp>
        <p:nvSpPr>
          <p:cNvPr id="3" name="Symbol zastępczy zawartości 2"/>
          <p:cNvSpPr>
            <a:spLocks noGrp="1"/>
          </p:cNvSpPr>
          <p:nvPr>
            <p:ph idx="1"/>
          </p:nvPr>
        </p:nvSpPr>
        <p:spPr/>
        <p:txBody>
          <a:bodyPr>
            <a:normAutofit/>
          </a:bodyPr>
          <a:lstStyle/>
          <a:p>
            <a:pPr algn="just"/>
            <a:r>
              <a:rPr lang="pl-PL" sz="1600" b="1" dirty="0">
                <a:latin typeface="Times New Roman" panose="02020603050405020304" pitchFamily="18" charset="0"/>
                <a:cs typeface="Times New Roman" panose="02020603050405020304" pitchFamily="18" charset="0"/>
              </a:rPr>
              <a:t>Kadencja organów PZD</a:t>
            </a:r>
            <a:r>
              <a:rPr lang="pl-PL" sz="1600" dirty="0">
                <a:latin typeface="Times New Roman" panose="02020603050405020304" pitchFamily="18" charset="0"/>
                <a:cs typeface="Times New Roman" panose="02020603050405020304" pitchFamily="18" charset="0"/>
              </a:rPr>
              <a:t> – w § 38 ust. 1 </a:t>
            </a:r>
            <a:r>
              <a:rPr lang="pl-PL" sz="1600" dirty="0">
                <a:solidFill>
                  <a:srgbClr val="FF0000"/>
                </a:solidFill>
                <a:latin typeface="Times New Roman" panose="02020603050405020304" pitchFamily="18" charset="0"/>
                <a:cs typeface="Times New Roman" panose="02020603050405020304" pitchFamily="18" charset="0"/>
              </a:rPr>
              <a:t>wydłużono kadencję z 4 do 5 lat</a:t>
            </a:r>
            <a:r>
              <a:rPr lang="pl-PL" sz="1600" dirty="0">
                <a:latin typeface="Times New Roman" panose="02020603050405020304" pitchFamily="18" charset="0"/>
                <a:cs typeface="Times New Roman" panose="02020603050405020304" pitchFamily="18" charset="0"/>
              </a:rPr>
              <a:t>. W ust. 2 określono jak liczy się bieg kadencji:</a:t>
            </a:r>
          </a:p>
          <a:p>
            <a:pPr lvl="0" algn="just"/>
            <a:r>
              <a:rPr lang="pl-PL" sz="1600" dirty="0">
                <a:latin typeface="Times New Roman" panose="02020603050405020304" pitchFamily="18" charset="0"/>
                <a:cs typeface="Times New Roman" panose="02020603050405020304" pitchFamily="18" charset="0"/>
              </a:rPr>
              <a:t>w ROD – do dnia odbycia WZ/KD sprawozdawczo-wyborczego, nie później niż do 15 maja danego roku (ewentualnie zgoda OZ na przedłużenie),</a:t>
            </a:r>
          </a:p>
          <a:p>
            <a:pPr lvl="0" algn="just"/>
            <a:r>
              <a:rPr lang="pl-PL" sz="1600" dirty="0">
                <a:latin typeface="Times New Roman" panose="02020603050405020304" pitchFamily="18" charset="0"/>
                <a:cs typeface="Times New Roman" panose="02020603050405020304" pitchFamily="18" charset="0"/>
              </a:rPr>
              <a:t>w jednostkach rejonowych – do dnia odbycia zwyczajnego rejonowego zjazdu delegatów, nie później niż do 31 lipca danego roku,</a:t>
            </a:r>
          </a:p>
          <a:p>
            <a:pPr lvl="0" algn="just"/>
            <a:r>
              <a:rPr lang="pl-PL" sz="1600" dirty="0">
                <a:latin typeface="Times New Roman" panose="02020603050405020304" pitchFamily="18" charset="0"/>
                <a:cs typeface="Times New Roman" panose="02020603050405020304" pitchFamily="18" charset="0"/>
              </a:rPr>
              <a:t>w jednostkach terenowych - do dnia odbycia zwyczajnego okręgowego zjazdu delegatów, nie później niż do 30 września danego roku,</a:t>
            </a:r>
          </a:p>
          <a:p>
            <a:pPr lvl="0" algn="just"/>
            <a:r>
              <a:rPr lang="pl-PL" sz="1600" dirty="0">
                <a:latin typeface="Times New Roman" panose="02020603050405020304" pitchFamily="18" charset="0"/>
                <a:cs typeface="Times New Roman" panose="02020603050405020304" pitchFamily="18" charset="0"/>
              </a:rPr>
              <a:t>w jednostce krajowej - do dnia odbycia zwyczajnego Krajowego Zjazdu Delegatów, nie później jednak niż do 31 grudnia danego roku.</a:t>
            </a:r>
          </a:p>
          <a:p>
            <a:pPr algn="just"/>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5208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Kooptacja i wybory uzupełniające</a:t>
            </a:r>
          </a:p>
        </p:txBody>
      </p:sp>
      <p:sp>
        <p:nvSpPr>
          <p:cNvPr id="3" name="Symbol zastępczy zawartości 2"/>
          <p:cNvSpPr>
            <a:spLocks noGrp="1"/>
          </p:cNvSpPr>
          <p:nvPr>
            <p:ph idx="1"/>
          </p:nvPr>
        </p:nvSpPr>
        <p:spPr/>
        <p:txBody>
          <a:bodyPr/>
          <a:lstStyle/>
          <a:p>
            <a:pPr algn="just"/>
            <a:r>
              <a:rPr lang="pl-PL" b="1" dirty="0">
                <a:latin typeface="Times New Roman" panose="02020603050405020304" pitchFamily="18" charset="0"/>
                <a:cs typeface="Times New Roman" panose="02020603050405020304" pitchFamily="18" charset="0"/>
              </a:rPr>
              <a:t>§ 41 Kooptacja i wybory uzupełniające do organów</a:t>
            </a:r>
            <a:endParaRPr lang="pl-PL" dirty="0">
              <a:latin typeface="Times New Roman" panose="02020603050405020304" pitchFamily="18" charset="0"/>
              <a:cs typeface="Times New Roman" panose="02020603050405020304" pitchFamily="18" charset="0"/>
            </a:endParaRPr>
          </a:p>
          <a:p>
            <a:pPr algn="just"/>
            <a:r>
              <a:rPr lang="pl-PL" dirty="0">
                <a:latin typeface="Times New Roman" panose="02020603050405020304" pitchFamily="18" charset="0"/>
                <a:cs typeface="Times New Roman" panose="02020603050405020304" pitchFamily="18" charset="0"/>
              </a:rPr>
              <a:t>ust. 1 – usunięto zapis o 3-miesięcznym terminie na dokooptowanie nowego członka do składu organu PZD, pozostawiono zapis o obowiązku dokooptowania, ale już bez wyznaczenia ku temu konkretnego terminu. </a:t>
            </a:r>
          </a:p>
          <a:p>
            <a:endParaRPr lang="pl-PL" dirty="0"/>
          </a:p>
        </p:txBody>
      </p:sp>
    </p:spTree>
    <p:extLst>
      <p:ext uri="{BB962C8B-B14F-4D97-AF65-F5344CB8AC3E}">
        <p14:creationId xmlns:p14="http://schemas.microsoft.com/office/powerpoint/2010/main" val="2739105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 komisaryczny</a:t>
            </a:r>
          </a:p>
        </p:txBody>
      </p:sp>
      <p:sp>
        <p:nvSpPr>
          <p:cNvPr id="3" name="Symbol zastępczy zawartości 2"/>
          <p:cNvSpPr>
            <a:spLocks noGrp="1"/>
          </p:cNvSpPr>
          <p:nvPr>
            <p:ph idx="1"/>
          </p:nvPr>
        </p:nvSpPr>
        <p:spPr/>
        <p:txBody>
          <a:bodyPr>
            <a:normAutofit/>
          </a:bodyPr>
          <a:lstStyle/>
          <a:p>
            <a:pPr algn="just"/>
            <a:r>
              <a:rPr lang="pl-PL" sz="1600" b="1" dirty="0">
                <a:latin typeface="Times New Roman" panose="02020603050405020304" pitchFamily="18" charset="0"/>
                <a:cs typeface="Times New Roman" panose="02020603050405020304" pitchFamily="18" charset="0"/>
              </a:rPr>
              <a:t>§ 42 Organ komisaryczny</a:t>
            </a:r>
            <a:r>
              <a:rPr lang="pl-PL" sz="1600" dirty="0">
                <a:latin typeface="Times New Roman" panose="02020603050405020304" pitchFamily="18" charset="0"/>
                <a:cs typeface="Times New Roman" panose="02020603050405020304" pitchFamily="18" charset="0"/>
              </a:rPr>
              <a:t>: w ust. 2 wskazano, że organ dokonujący powołania organu komisarycznego określa:</a:t>
            </a:r>
          </a:p>
          <a:p>
            <a:pPr lvl="0" algn="just"/>
            <a:r>
              <a:rPr lang="pl-PL" sz="1600" dirty="0">
                <a:latin typeface="Times New Roman" panose="02020603050405020304" pitchFamily="18" charset="0"/>
                <a:cs typeface="Times New Roman" panose="02020603050405020304" pitchFamily="18" charset="0"/>
              </a:rPr>
              <a:t>liczbę członków organu komisarycznego,</a:t>
            </a:r>
          </a:p>
          <a:p>
            <a:pPr lvl="0" algn="just"/>
            <a:r>
              <a:rPr lang="pl-PL" sz="1600" dirty="0">
                <a:latin typeface="Times New Roman" panose="02020603050405020304" pitchFamily="18" charset="0"/>
                <a:cs typeface="Times New Roman" panose="02020603050405020304" pitchFamily="18" charset="0"/>
              </a:rPr>
              <a:t>osoby wchodzące w skład organu komisarycznego,</a:t>
            </a:r>
          </a:p>
          <a:p>
            <a:pPr lvl="0" algn="just"/>
            <a:r>
              <a:rPr lang="pl-PL" sz="1600" dirty="0">
                <a:solidFill>
                  <a:srgbClr val="FF0000"/>
                </a:solidFill>
                <a:latin typeface="Times New Roman" panose="02020603050405020304" pitchFamily="18" charset="0"/>
                <a:cs typeface="Times New Roman" panose="02020603050405020304" pitchFamily="18" charset="0"/>
              </a:rPr>
              <a:t>funkcje pełnione przez te osoby w organie komisarycznym</a:t>
            </a:r>
            <a:r>
              <a:rPr lang="pl-PL" sz="1600" dirty="0">
                <a:latin typeface="Times New Roman" panose="02020603050405020304" pitchFamily="18" charset="0"/>
                <a:cs typeface="Times New Roman" panose="02020603050405020304" pitchFamily="18" charset="0"/>
              </a:rPr>
              <a:t>.</a:t>
            </a:r>
          </a:p>
          <a:p>
            <a:pPr algn="just"/>
            <a:r>
              <a:rPr lang="pl-PL" sz="1600" dirty="0">
                <a:latin typeface="Times New Roman" panose="02020603050405020304" pitchFamily="18" charset="0"/>
                <a:cs typeface="Times New Roman" panose="02020603050405020304" pitchFamily="18" charset="0"/>
              </a:rPr>
              <a:t>Organ dokonujący powołania organu komisarycznego może w każdym czasie zmienić jego liczbę i skład.</a:t>
            </a:r>
          </a:p>
          <a:p>
            <a:pPr algn="just"/>
            <a:r>
              <a:rPr lang="pl-PL" sz="1600" dirty="0">
                <a:latin typeface="Times New Roman" panose="02020603050405020304" pitchFamily="18" charset="0"/>
                <a:cs typeface="Times New Roman" panose="02020603050405020304" pitchFamily="18" charset="0"/>
              </a:rPr>
              <a:t> W ust. 3 § 42 usunięto zapisy mówiące o tym, że organ komisaryczny działa nie dłużej niż 6 miesięcy od powołania, a w razie przedłużania tego okresu przez właściwy organ PZD, łączny okres działania organu komisarycznego nie może przekroczyć 2 lat. </a:t>
            </a:r>
          </a:p>
          <a:p>
            <a:endParaRPr lang="pl-PL" dirty="0"/>
          </a:p>
        </p:txBody>
      </p:sp>
    </p:spTree>
    <p:extLst>
      <p:ext uri="{BB962C8B-B14F-4D97-AF65-F5344CB8AC3E}">
        <p14:creationId xmlns:p14="http://schemas.microsoft.com/office/powerpoint/2010/main" val="1665710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 komisaryczny</a:t>
            </a: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Obecnie organ komisaryczny </a:t>
            </a:r>
            <a:r>
              <a:rPr lang="pl-PL" u="sng" dirty="0">
                <a:latin typeface="Times New Roman" panose="02020603050405020304" pitchFamily="18" charset="0"/>
                <a:cs typeface="Times New Roman" panose="02020603050405020304" pitchFamily="18" charset="0"/>
              </a:rPr>
              <a:t>działa do czasu wyboru zastępowanego organu przez WZ/KD, w uzasadnionych przypadkach właściwy organ PZD może przedłużać okres działania organu komisarycznego – może to robić do końca kadencji. </a:t>
            </a:r>
            <a:endParaRPr lang="pl-PL" dirty="0">
              <a:latin typeface="Times New Roman" panose="02020603050405020304" pitchFamily="18" charset="0"/>
              <a:cs typeface="Times New Roman" panose="02020603050405020304" pitchFamily="18" charset="0"/>
            </a:endParaRPr>
          </a:p>
          <a:p>
            <a:pPr algn="just"/>
            <a:r>
              <a:rPr lang="pl-PL" dirty="0">
                <a:latin typeface="Times New Roman" panose="02020603050405020304" pitchFamily="18" charset="0"/>
                <a:cs typeface="Times New Roman" panose="02020603050405020304" pitchFamily="18" charset="0"/>
              </a:rPr>
              <a:t> W § 42 wprowadzono ust. 6 – organ komisaryczny może być powołany nie tylko przez organ wyższego stopnia, lecz również przez organ wyższego stopnia nad tym organem – przykład: zarząd komisaryczny w ROD może być powołany nie tylko przez rejonowy zarząd, ale w uzasadnionych przypadkach również przez okręgowy zarząd.  </a:t>
            </a:r>
          </a:p>
          <a:p>
            <a:endParaRPr lang="pl-PL" dirty="0"/>
          </a:p>
        </p:txBody>
      </p:sp>
    </p:spTree>
    <p:extLst>
      <p:ext uri="{BB962C8B-B14F-4D97-AF65-F5344CB8AC3E}">
        <p14:creationId xmlns:p14="http://schemas.microsoft.com/office/powerpoint/2010/main" val="104642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Odwołanie organu lub członka organu PZD</a:t>
            </a:r>
          </a:p>
        </p:txBody>
      </p:sp>
      <p:sp>
        <p:nvSpPr>
          <p:cNvPr id="3" name="Symbol zastępczy zawartości 2"/>
          <p:cNvSpPr>
            <a:spLocks noGrp="1"/>
          </p:cNvSpPr>
          <p:nvPr>
            <p:ph idx="1"/>
          </p:nvPr>
        </p:nvSpPr>
        <p:spPr/>
        <p:txBody>
          <a:bodyPr>
            <a:normAutofit fontScale="77500" lnSpcReduction="20000"/>
          </a:bodyPr>
          <a:lstStyle/>
          <a:p>
            <a:pPr algn="just"/>
            <a:r>
              <a:rPr lang="pl-PL" sz="1900" dirty="0">
                <a:latin typeface="Times New Roman" panose="02020603050405020304" pitchFamily="18" charset="0"/>
                <a:cs typeface="Times New Roman" panose="02020603050405020304" pitchFamily="18" charset="0"/>
              </a:rPr>
              <a:t>Rozszerzono podstawę do odwołania organu PZD lub jego członka. Zgodnie z § 43 ust. 1 </a:t>
            </a:r>
            <a:r>
              <a:rPr lang="pl-PL" sz="1900" b="1" dirty="0">
                <a:latin typeface="Times New Roman" panose="02020603050405020304" pitchFamily="18" charset="0"/>
                <a:cs typeface="Times New Roman" panose="02020603050405020304" pitchFamily="18" charset="0"/>
              </a:rPr>
              <a:t>odwołanie </a:t>
            </a:r>
            <a:r>
              <a:rPr lang="pl-PL" sz="1900" dirty="0">
                <a:latin typeface="Times New Roman" panose="02020603050405020304" pitchFamily="18" charset="0"/>
                <a:cs typeface="Times New Roman" panose="02020603050405020304" pitchFamily="18" charset="0"/>
              </a:rPr>
              <a:t>może nastąpić w przypadku stwierdzenia, że organ PZD/jego członek:</a:t>
            </a:r>
          </a:p>
          <a:p>
            <a:pPr lvl="0" algn="just"/>
            <a:r>
              <a:rPr lang="pl-PL" sz="1900" dirty="0">
                <a:latin typeface="Times New Roman" panose="02020603050405020304" pitchFamily="18" charset="0"/>
                <a:cs typeface="Times New Roman" panose="02020603050405020304" pitchFamily="18" charset="0"/>
              </a:rPr>
              <a:t>nie wykonuje obowiązków,</a:t>
            </a:r>
          </a:p>
          <a:p>
            <a:pPr lvl="0" algn="just"/>
            <a:r>
              <a:rPr lang="pl-PL" sz="1900" dirty="0">
                <a:solidFill>
                  <a:srgbClr val="FF0000"/>
                </a:solidFill>
                <a:latin typeface="Times New Roman" panose="02020603050405020304" pitchFamily="18" charset="0"/>
                <a:cs typeface="Times New Roman" panose="02020603050405020304" pitchFamily="18" charset="0"/>
              </a:rPr>
              <a:t>narusza ustawę,</a:t>
            </a:r>
          </a:p>
          <a:p>
            <a:pPr lvl="0" algn="just"/>
            <a:r>
              <a:rPr lang="pl-PL" sz="1900" dirty="0">
                <a:solidFill>
                  <a:srgbClr val="FF0000"/>
                </a:solidFill>
                <a:latin typeface="Times New Roman" panose="02020603050405020304" pitchFamily="18" charset="0"/>
                <a:cs typeface="Times New Roman" panose="02020603050405020304" pitchFamily="18" charset="0"/>
              </a:rPr>
              <a:t>narusza przepisy związkowe,</a:t>
            </a:r>
          </a:p>
          <a:p>
            <a:pPr lvl="0" algn="just"/>
            <a:r>
              <a:rPr lang="pl-PL" sz="1900" dirty="0">
                <a:latin typeface="Times New Roman" panose="02020603050405020304" pitchFamily="18" charset="0"/>
                <a:cs typeface="Times New Roman" panose="02020603050405020304" pitchFamily="18" charset="0"/>
              </a:rPr>
              <a:t>działa w sposób godzący w PZD. </a:t>
            </a:r>
          </a:p>
          <a:p>
            <a:pPr marL="0" indent="0" algn="just">
              <a:buNone/>
            </a:pPr>
            <a:r>
              <a:rPr lang="pl-PL" sz="1900" dirty="0">
                <a:latin typeface="Times New Roman" panose="02020603050405020304" pitchFamily="18" charset="0"/>
                <a:cs typeface="Times New Roman" panose="02020603050405020304" pitchFamily="18" charset="0"/>
              </a:rPr>
              <a:t> </a:t>
            </a:r>
          </a:p>
          <a:p>
            <a:pPr algn="just"/>
            <a:r>
              <a:rPr lang="pl-PL" sz="1900" dirty="0">
                <a:latin typeface="Times New Roman" panose="02020603050405020304" pitchFamily="18" charset="0"/>
                <a:cs typeface="Times New Roman" panose="02020603050405020304" pitchFamily="18" charset="0"/>
              </a:rPr>
              <a:t>Na zasadzie § 43 ust. 2 odwołania członka organu PZD może dokonać:</a:t>
            </a:r>
          </a:p>
          <a:p>
            <a:pPr lvl="0" algn="just"/>
            <a:r>
              <a:rPr lang="pl-PL" sz="1900" dirty="0">
                <a:latin typeface="Times New Roman" panose="02020603050405020304" pitchFamily="18" charset="0"/>
                <a:cs typeface="Times New Roman" panose="02020603050405020304" pitchFamily="18" charset="0"/>
              </a:rPr>
              <a:t>organ którego ta osoba jest członkiem,</a:t>
            </a:r>
          </a:p>
          <a:p>
            <a:pPr lvl="0" algn="just"/>
            <a:r>
              <a:rPr lang="pl-PL" sz="1900" dirty="0">
                <a:latin typeface="Times New Roman" panose="02020603050405020304" pitchFamily="18" charset="0"/>
                <a:cs typeface="Times New Roman" panose="02020603050405020304" pitchFamily="18" charset="0"/>
              </a:rPr>
              <a:t>organ wyższego stopnia,</a:t>
            </a:r>
          </a:p>
          <a:p>
            <a:pPr lvl="0" algn="just"/>
            <a:r>
              <a:rPr lang="pl-PL" sz="1900" dirty="0">
                <a:solidFill>
                  <a:srgbClr val="FF0000"/>
                </a:solidFill>
                <a:latin typeface="Times New Roman" panose="02020603050405020304" pitchFamily="18" charset="0"/>
                <a:cs typeface="Times New Roman" panose="02020603050405020304" pitchFamily="18" charset="0"/>
              </a:rPr>
              <a:t>organ wyższego stopnia nad tym organem (w uzasadnionych przypadkach).</a:t>
            </a:r>
          </a:p>
          <a:p>
            <a:pPr algn="just"/>
            <a:r>
              <a:rPr lang="pl-PL" sz="1900" dirty="0">
                <a:latin typeface="Times New Roman" panose="02020603050405020304" pitchFamily="18" charset="0"/>
                <a:cs typeface="Times New Roman" panose="02020603050405020304" pitchFamily="18" charset="0"/>
              </a:rPr>
              <a:t>Przykład: członka Komisji Rewizyjnej ROD może odwołać: Komisja Rewizyjna ROD lub Rejonowa Komisja Rewizyjna lub Okręgowa Komisja Rewizyjna. </a:t>
            </a:r>
          </a:p>
          <a:p>
            <a:endParaRPr lang="pl-PL" dirty="0"/>
          </a:p>
        </p:txBody>
      </p:sp>
    </p:spTree>
    <p:extLst>
      <p:ext uri="{BB962C8B-B14F-4D97-AF65-F5344CB8AC3E}">
        <p14:creationId xmlns:p14="http://schemas.microsoft.com/office/powerpoint/2010/main" val="3516095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Zawieszenie organu PZD lub jego członka </a:t>
            </a:r>
            <a:br>
              <a:rPr lang="pl-PL" dirty="0"/>
            </a:b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Zgodnie z § 44 ust. 2 okres zawieszenia organu PZD lub jego członka może być za zgodą organu wyższego stopnia nad dokonującym zawieszenia nie tylko przedłużony, lecz także skrócony. </a:t>
            </a:r>
          </a:p>
          <a:p>
            <a:pPr algn="just"/>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399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Przekazane majątku nowemu organowi</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W § 45 ust. 2 mówiącym o skutkach wygaśnięcia mandatu  skrócono termin na wydanie przez członków ustępującego organu PZD nowo wybranemu organowi ruchomości, nieruchomości, dokumentacji i pieczątek PZD z 14 do 7 dni od wyboru organu lub powołania organu komisarycznego. Dotychczas termin ten biegł od wygaśnięcia mandatu. </a:t>
            </a:r>
          </a:p>
          <a:p>
            <a:pPr algn="just"/>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259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Odwołanie od uchwały organu PZD</a:t>
            </a:r>
          </a:p>
        </p:txBody>
      </p:sp>
      <p:sp>
        <p:nvSpPr>
          <p:cNvPr id="3" name="Symbol zastępczy zawartości 2"/>
          <p:cNvSpPr>
            <a:spLocks noGrp="1"/>
          </p:cNvSpPr>
          <p:nvPr>
            <p:ph idx="1"/>
          </p:nvPr>
        </p:nvSpPr>
        <p:spPr/>
        <p:txBody>
          <a:bodyPr>
            <a:normAutofit/>
          </a:bodyPr>
          <a:lstStyle/>
          <a:p>
            <a:pPr algn="just"/>
            <a:r>
              <a:rPr lang="pl-PL" sz="1600" b="1" dirty="0">
                <a:latin typeface="Times New Roman" panose="02020603050405020304" pitchFamily="18" charset="0"/>
                <a:cs typeface="Times New Roman" panose="02020603050405020304" pitchFamily="18" charset="0"/>
              </a:rPr>
              <a:t>Rozstrzygnięcie odwołania od uchwały organu PZD - § 50 ust. 1</a:t>
            </a:r>
            <a:endParaRPr lang="pl-PL" sz="1600" dirty="0">
              <a:latin typeface="Times New Roman" panose="02020603050405020304" pitchFamily="18" charset="0"/>
              <a:cs typeface="Times New Roman" panose="02020603050405020304" pitchFamily="18" charset="0"/>
            </a:endParaRPr>
          </a:p>
          <a:p>
            <a:pPr algn="just"/>
            <a:r>
              <a:rPr lang="pl-PL" sz="1600" dirty="0">
                <a:latin typeface="Times New Roman" panose="02020603050405020304" pitchFamily="18" charset="0"/>
                <a:cs typeface="Times New Roman" panose="02020603050405020304" pitchFamily="18" charset="0"/>
              </a:rPr>
              <a:t>Organ rozpoznający odwołanie od uchwały organu PZD może:</a:t>
            </a:r>
          </a:p>
          <a:p>
            <a:pPr lvl="0" algn="just"/>
            <a:r>
              <a:rPr lang="pl-PL" sz="1600" dirty="0">
                <a:latin typeface="Times New Roman" panose="02020603050405020304" pitchFamily="18" charset="0"/>
                <a:cs typeface="Times New Roman" panose="02020603050405020304" pitchFamily="18" charset="0"/>
              </a:rPr>
              <a:t>nie uwzględnić odwołania,</a:t>
            </a:r>
          </a:p>
          <a:p>
            <a:pPr lvl="0" algn="just"/>
            <a:r>
              <a:rPr lang="pl-PL" sz="1600" dirty="0">
                <a:latin typeface="Times New Roman" panose="02020603050405020304" pitchFamily="18" charset="0"/>
                <a:cs typeface="Times New Roman" panose="02020603050405020304" pitchFamily="18" charset="0"/>
              </a:rPr>
              <a:t>zmienić zaskarżoną uchwałę i orzec co do istoty,</a:t>
            </a:r>
          </a:p>
          <a:p>
            <a:pPr lvl="0" algn="just"/>
            <a:r>
              <a:rPr lang="pl-PL" sz="1600" dirty="0">
                <a:latin typeface="Times New Roman" panose="02020603050405020304" pitchFamily="18" charset="0"/>
                <a:cs typeface="Times New Roman" panose="02020603050405020304" pitchFamily="18" charset="0"/>
              </a:rPr>
              <a:t>uchylić zaskarżoną uchwałę  i przekazać sprawę do ponownego rozpoznania,</a:t>
            </a:r>
          </a:p>
          <a:p>
            <a:pPr lvl="0" algn="just"/>
            <a:r>
              <a:rPr lang="pl-PL" sz="1600" dirty="0">
                <a:latin typeface="Times New Roman" panose="02020603050405020304" pitchFamily="18" charset="0"/>
                <a:cs typeface="Times New Roman" panose="02020603050405020304" pitchFamily="18" charset="0"/>
              </a:rPr>
              <a:t>uchylić zaskarżoną uchwałę i umorzyć postępowanie. </a:t>
            </a:r>
          </a:p>
          <a:p>
            <a:pPr algn="just"/>
            <a:r>
              <a:rPr lang="pl-PL" sz="1600" dirty="0">
                <a:latin typeface="Times New Roman" panose="02020603050405020304" pitchFamily="18" charset="0"/>
                <a:cs typeface="Times New Roman" panose="02020603050405020304" pitchFamily="18" charset="0"/>
              </a:rPr>
              <a:t>Nie ma już możliwości, aby organ rozpoznający odwołanie uchylił zaskarżoną uchwałę w całości lub w części i orzekł co do istoty sprawy. </a:t>
            </a:r>
          </a:p>
          <a:p>
            <a:pPr algn="just"/>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398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954504"/>
            <a:ext cx="8911687" cy="950495"/>
          </a:xfrm>
        </p:spPr>
        <p:txBody>
          <a:bodyPr/>
          <a:lstStyle/>
          <a:p>
            <a:r>
              <a:rPr lang="pl-PL" dirty="0"/>
              <a:t>Uchwalenie i wejście w życie</a:t>
            </a:r>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Nowy Statut PZD został uchwalony przez XV Krajowy Zjazd Delegatów PZD w dniu 4 grudnia 2024 r. i zarejestrowany w Krajowym Rejestrze Sądowym w dniu 15 kwietnia 2025 r. </a:t>
            </a:r>
          </a:p>
          <a:p>
            <a:pPr algn="just"/>
            <a:r>
              <a:rPr lang="pl-PL" dirty="0">
                <a:latin typeface="Times New Roman" panose="02020603050405020304" pitchFamily="18" charset="0"/>
                <a:cs typeface="Times New Roman" panose="02020603050405020304" pitchFamily="18" charset="0"/>
              </a:rPr>
              <a:t>Rozdział I Postanowienia ogólne – bez zmian, za wyjątkiem § 5 ust. 2 wskazującego zależność organizacyjną poszczególnych organów PZD. Przepis ten rozbudowano przede wszystkim z uwagi na możliwość wprowadzania w niektórych okręgach podziału na rejony. </a:t>
            </a:r>
          </a:p>
          <a:p>
            <a:pPr algn="just"/>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8799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Nieważność uchwały organu PZD</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Do § 52 dodano ust. 4 – </a:t>
            </a:r>
            <a:r>
              <a:rPr lang="pl-PL" i="1" dirty="0">
                <a:solidFill>
                  <a:srgbClr val="FF0000"/>
                </a:solidFill>
                <a:latin typeface="Times New Roman" panose="02020603050405020304" pitchFamily="18" charset="0"/>
                <a:cs typeface="Times New Roman" panose="02020603050405020304" pitchFamily="18" charset="0"/>
              </a:rPr>
              <a:t>„Prawo do złożenia wniosku o stwierdzenie nieważności uchwały wygasa z upływem miesiąca od dnia otrzymania wiadomości o uchwale, nie później niż w terminie 6 miesięcy od dnia podjęcia uchwały”</a:t>
            </a:r>
            <a:r>
              <a:rPr lang="pl-PL" dirty="0">
                <a:latin typeface="Times New Roman" panose="02020603050405020304" pitchFamily="18" charset="0"/>
                <a:cs typeface="Times New Roman" panose="02020603050405020304" pitchFamily="18" charset="0"/>
              </a:rPr>
              <a:t>. </a:t>
            </a:r>
          </a:p>
          <a:p>
            <a:pPr algn="just"/>
            <a:r>
              <a:rPr lang="pl-PL" dirty="0">
                <a:latin typeface="Times New Roman" panose="02020603050405020304" pitchFamily="18" charset="0"/>
                <a:cs typeface="Times New Roman" panose="02020603050405020304" pitchFamily="18" charset="0"/>
              </a:rPr>
              <a:t>Jeżeli od daty podjęcia uchwały upłynęło 6 miesięcy – wygasa prawo do złożenia wniosku o stwierdzenie jej nieważności. Ma to na celu zapewnienie stabilności porządku prawnego. </a:t>
            </a:r>
          </a:p>
          <a:p>
            <a:endParaRPr lang="pl-PL" dirty="0"/>
          </a:p>
        </p:txBody>
      </p:sp>
    </p:spTree>
    <p:extLst>
      <p:ext uri="{BB962C8B-B14F-4D97-AF65-F5344CB8AC3E}">
        <p14:creationId xmlns:p14="http://schemas.microsoft.com/office/powerpoint/2010/main" val="18731147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Organizacja walnego zebrania i konferencji delegatów</a:t>
            </a:r>
          </a:p>
        </p:txBody>
      </p:sp>
      <p:sp>
        <p:nvSpPr>
          <p:cNvPr id="3" name="Symbol zastępczy zawartości 2"/>
          <p:cNvSpPr>
            <a:spLocks noGrp="1"/>
          </p:cNvSpPr>
          <p:nvPr>
            <p:ph idx="1"/>
          </p:nvPr>
        </p:nvSpPr>
        <p:spPr/>
        <p:txBody>
          <a:bodyPr/>
          <a:lstStyle/>
          <a:p>
            <a:pPr algn="just"/>
            <a:r>
              <a:rPr lang="pl-PL" sz="1600" b="1" dirty="0">
                <a:latin typeface="Times New Roman" panose="02020603050405020304" pitchFamily="18" charset="0"/>
                <a:cs typeface="Times New Roman" panose="02020603050405020304" pitchFamily="18" charset="0"/>
              </a:rPr>
              <a:t>Walne zebranie</a:t>
            </a:r>
            <a:r>
              <a:rPr lang="pl-PL" sz="1600" dirty="0">
                <a:latin typeface="Times New Roman" panose="02020603050405020304" pitchFamily="18" charset="0"/>
                <a:cs typeface="Times New Roman" panose="02020603050405020304" pitchFamily="18" charset="0"/>
              </a:rPr>
              <a:t> – zgodnie z</a:t>
            </a:r>
            <a:r>
              <a:rPr lang="pl-PL" sz="1600" b="1" dirty="0">
                <a:latin typeface="Times New Roman" panose="02020603050405020304" pitchFamily="18" charset="0"/>
                <a:cs typeface="Times New Roman" panose="02020603050405020304" pitchFamily="18" charset="0"/>
              </a:rPr>
              <a:t> </a:t>
            </a:r>
            <a:r>
              <a:rPr lang="pl-PL" sz="1600" dirty="0">
                <a:latin typeface="Times New Roman" panose="02020603050405020304" pitchFamily="18" charset="0"/>
                <a:cs typeface="Times New Roman" panose="02020603050405020304" pitchFamily="18" charset="0"/>
              </a:rPr>
              <a:t>§ 57 ust. 3 mogą w nim brać udział z głosem doradczym również zaproszeni członkowie zwyczajni, np.: członek PZD z innego ROD zaproszony przez Zarząd ROD na WZ.</a:t>
            </a:r>
          </a:p>
          <a:p>
            <a:pPr algn="just"/>
            <a:r>
              <a:rPr lang="pl-PL" sz="1600" dirty="0">
                <a:latin typeface="Times New Roman" panose="02020603050405020304" pitchFamily="18" charset="0"/>
                <a:cs typeface="Times New Roman" panose="02020603050405020304" pitchFamily="18" charset="0"/>
              </a:rPr>
              <a:t>ust. 4 § 57 – </a:t>
            </a:r>
            <a:r>
              <a:rPr lang="pl-PL" sz="1600" dirty="0">
                <a:solidFill>
                  <a:srgbClr val="FF0000"/>
                </a:solidFill>
                <a:latin typeface="Times New Roman" panose="02020603050405020304" pitchFamily="18" charset="0"/>
                <a:cs typeface="Times New Roman" panose="02020603050405020304" pitchFamily="18" charset="0"/>
              </a:rPr>
              <a:t>do organu PZD w ROD może być wybrany każdy członek zwyczajny mający prawo do udziału w walnym zebraniu.</a:t>
            </a:r>
          </a:p>
          <a:p>
            <a:pPr algn="just"/>
            <a:r>
              <a:rPr lang="pl-PL" sz="1600" b="1" dirty="0">
                <a:latin typeface="Times New Roman" panose="02020603050405020304" pitchFamily="18" charset="0"/>
                <a:cs typeface="Times New Roman" panose="02020603050405020304" pitchFamily="18" charset="0"/>
              </a:rPr>
              <a:t>Konferencja delegatów</a:t>
            </a:r>
            <a:r>
              <a:rPr lang="pl-PL" sz="1600" dirty="0">
                <a:latin typeface="Times New Roman" panose="02020603050405020304" pitchFamily="18" charset="0"/>
                <a:cs typeface="Times New Roman" panose="02020603050405020304" pitchFamily="18" charset="0"/>
              </a:rPr>
              <a:t> - § 58 ust. 1 – może się odbywać tylko w ROD mających ponad 300 członków zwyczajnych. Organizowanie KD jest już wykluczone w tych ROD, które składają się z kilku terenów.</a:t>
            </a:r>
          </a:p>
          <a:p>
            <a:pPr algn="just"/>
            <a:r>
              <a:rPr lang="pl-PL" sz="1600" dirty="0">
                <a:latin typeface="Times New Roman" panose="02020603050405020304" pitchFamily="18" charset="0"/>
                <a:cs typeface="Times New Roman" panose="02020603050405020304" pitchFamily="18" charset="0"/>
              </a:rPr>
              <a:t>ust. 3 § 58 – w KD mogą brać udział z głosem doradczym członkowie ustępujących władz ROD niebędący delegatami. </a:t>
            </a:r>
          </a:p>
          <a:p>
            <a:endParaRPr lang="pl-PL" dirty="0"/>
          </a:p>
        </p:txBody>
      </p:sp>
    </p:spTree>
    <p:extLst>
      <p:ext uri="{BB962C8B-B14F-4D97-AF65-F5344CB8AC3E}">
        <p14:creationId xmlns:p14="http://schemas.microsoft.com/office/powerpoint/2010/main" val="1493399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Organizacja walnego zebrania</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 61 ust. 1 – zawiadomienie o terminie, miejscu i porządku obrad można wysłać </a:t>
            </a:r>
            <a:r>
              <a:rPr lang="pl-PL" dirty="0">
                <a:solidFill>
                  <a:srgbClr val="FF0000"/>
                </a:solidFill>
                <a:latin typeface="Times New Roman" panose="02020603050405020304" pitchFamily="18" charset="0"/>
                <a:cs typeface="Times New Roman" panose="02020603050405020304" pitchFamily="18" charset="0"/>
              </a:rPr>
              <a:t>za pośrednictwem firmy kurierskiej</a:t>
            </a:r>
            <a:r>
              <a:rPr lang="pl-PL" dirty="0">
                <a:latin typeface="Times New Roman" panose="02020603050405020304" pitchFamily="18" charset="0"/>
                <a:cs typeface="Times New Roman" panose="02020603050405020304" pitchFamily="18" charset="0"/>
              </a:rPr>
              <a:t> – to dodatkowa forma doręczenia</a:t>
            </a:r>
          </a:p>
          <a:p>
            <a:pPr algn="just"/>
            <a:r>
              <a:rPr lang="pl-PL" dirty="0">
                <a:latin typeface="Times New Roman" panose="02020603050405020304" pitchFamily="18" charset="0"/>
                <a:cs typeface="Times New Roman" panose="02020603050405020304" pitchFamily="18" charset="0"/>
              </a:rPr>
              <a:t>§ 64 dotyczący przewodniczącego WZ – dodano ust. 2 mówiący o tym, że przewodniczący WZ sprawozdawczo-wyborczego zwołuje pierwsze posiedzenie wybranego zarządu i komisji rewizyjnej. </a:t>
            </a:r>
          </a:p>
          <a:p>
            <a:pPr algn="just"/>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385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Zarząd ROD</a:t>
            </a:r>
            <a:endParaRPr lang="pl-PL" dirty="0"/>
          </a:p>
        </p:txBody>
      </p:sp>
      <p:sp>
        <p:nvSpPr>
          <p:cNvPr id="3" name="Symbol zastępczy zawartości 2"/>
          <p:cNvSpPr>
            <a:spLocks noGrp="1"/>
          </p:cNvSpPr>
          <p:nvPr>
            <p:ph idx="1"/>
          </p:nvPr>
        </p:nvSpPr>
        <p:spPr/>
        <p:txBody>
          <a:bodyPr/>
          <a:lstStyle/>
          <a:p>
            <a:pPr algn="just"/>
            <a:r>
              <a:rPr lang="pl-PL" sz="1600" dirty="0">
                <a:latin typeface="Times New Roman" panose="02020603050405020304" pitchFamily="18" charset="0"/>
                <a:cs typeface="Times New Roman" panose="02020603050405020304" pitchFamily="18" charset="0"/>
              </a:rPr>
              <a:t>§ 70 ust. 3 - zmieniono liczebność Zarządu ROD na </a:t>
            </a:r>
            <a:r>
              <a:rPr lang="pl-PL" sz="1600" dirty="0">
                <a:solidFill>
                  <a:srgbClr val="FF0000"/>
                </a:solidFill>
                <a:latin typeface="Times New Roman" panose="02020603050405020304" pitchFamily="18" charset="0"/>
                <a:cs typeface="Times New Roman" panose="02020603050405020304" pitchFamily="18" charset="0"/>
              </a:rPr>
              <a:t>5-9</a:t>
            </a:r>
            <a:r>
              <a:rPr lang="pl-PL" sz="1600" dirty="0">
                <a:latin typeface="Times New Roman" panose="02020603050405020304" pitchFamily="18" charset="0"/>
                <a:cs typeface="Times New Roman" panose="02020603050405020304" pitchFamily="18" charset="0"/>
              </a:rPr>
              <a:t> członków.</a:t>
            </a:r>
          </a:p>
          <a:p>
            <a:pPr algn="just"/>
            <a:r>
              <a:rPr lang="pl-PL" sz="1600" dirty="0">
                <a:latin typeface="Times New Roman" panose="02020603050405020304" pitchFamily="18" charset="0"/>
                <a:cs typeface="Times New Roman" panose="02020603050405020304" pitchFamily="18" charset="0"/>
              </a:rPr>
              <a:t>§ 71  ust. 2 - zakres obowiązków poszczególnych członków Zarządu ROD musi wynikać z uchwały tego organu.</a:t>
            </a:r>
          </a:p>
          <a:p>
            <a:pPr algn="just"/>
            <a:r>
              <a:rPr lang="pl-PL" sz="1600" dirty="0">
                <a:latin typeface="Times New Roman" panose="02020603050405020304" pitchFamily="18" charset="0"/>
                <a:cs typeface="Times New Roman" panose="02020603050405020304" pitchFamily="18" charset="0"/>
              </a:rPr>
              <a:t>§ 73 – kompetencje Zarządu ROD: wprowadzono:</a:t>
            </a:r>
          </a:p>
          <a:p>
            <a:pPr algn="just"/>
            <a:r>
              <a:rPr lang="pl-PL" sz="1600" dirty="0">
                <a:latin typeface="Times New Roman" panose="02020603050405020304" pitchFamily="18" charset="0"/>
                <a:cs typeface="Times New Roman" panose="02020603050405020304" pitchFamily="18" charset="0"/>
              </a:rPr>
              <a:t>- w pkt 14) </a:t>
            </a:r>
            <a:r>
              <a:rPr lang="pl-PL" sz="1600" dirty="0">
                <a:solidFill>
                  <a:srgbClr val="FF0000"/>
                </a:solidFill>
                <a:latin typeface="Times New Roman" panose="02020603050405020304" pitchFamily="18" charset="0"/>
                <a:cs typeface="Times New Roman" panose="02020603050405020304" pitchFamily="18" charset="0"/>
              </a:rPr>
              <a:t>obowiązek zgłaszania i kierowania nowych członków PZD na szkolenia organizowane przez okręgi (rejony).</a:t>
            </a:r>
          </a:p>
          <a:p>
            <a:pPr algn="just"/>
            <a:r>
              <a:rPr lang="pl-PL" sz="1600" dirty="0">
                <a:latin typeface="Times New Roman" panose="02020603050405020304" pitchFamily="18" charset="0"/>
                <a:cs typeface="Times New Roman" panose="02020603050405020304" pitchFamily="18" charset="0"/>
              </a:rPr>
              <a:t>- w pkt 24) </a:t>
            </a:r>
            <a:r>
              <a:rPr lang="pl-PL" sz="1600" dirty="0">
                <a:solidFill>
                  <a:srgbClr val="FF0000"/>
                </a:solidFill>
                <a:latin typeface="Times New Roman" panose="02020603050405020304" pitchFamily="18" charset="0"/>
                <a:cs typeface="Times New Roman" panose="02020603050405020304" pitchFamily="18" charset="0"/>
              </a:rPr>
              <a:t>obowiązek monitorowania polityki przestrzennej gminy (miasta) w zakresie przeznaczenia terenu ROD w planach ogólnych i w miejscowych planach zagospodarowania przestrzennego oraz niezwłocznego informowania organu wyższego stopnia o wszelkich zmianach mogących mieć wpływ na funkcjonowanie ROD. </a:t>
            </a:r>
          </a:p>
          <a:p>
            <a:endParaRPr lang="pl-PL" dirty="0"/>
          </a:p>
        </p:txBody>
      </p:sp>
    </p:spTree>
    <p:extLst>
      <p:ext uri="{BB962C8B-B14F-4D97-AF65-F5344CB8AC3E}">
        <p14:creationId xmlns:p14="http://schemas.microsoft.com/office/powerpoint/2010/main" val="3105632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Wypowiedzenie umowy dzierżawy działkowej</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W § 86, który odnosi się do wypowiedzenia umowy dzierżawy działkowej wprowadzono pkt 2: </a:t>
            </a:r>
            <a:r>
              <a:rPr lang="pl-PL" i="1" dirty="0">
                <a:latin typeface="Times New Roman" panose="02020603050405020304" pitchFamily="18" charset="0"/>
                <a:cs typeface="Times New Roman" panose="02020603050405020304" pitchFamily="18" charset="0"/>
              </a:rPr>
              <a:t>„PZD może również wypowiedzieć umowę jednemu z małżonków po ustaniu małżeństwa osób, na których rzecz wspólnie ustanowiono prawo do działki – na zasadach określonych w art. 40 ustawy”.</a:t>
            </a:r>
            <a:endParaRPr lang="pl-PL"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828609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Komisja Rewizyjna ROD</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 90 ust. 2 - zmieniono liczebność Komisji Rewizyjnej ROD na </a:t>
            </a:r>
            <a:r>
              <a:rPr lang="pl-PL" dirty="0">
                <a:solidFill>
                  <a:srgbClr val="FF0000"/>
                </a:solidFill>
                <a:latin typeface="Times New Roman" panose="02020603050405020304" pitchFamily="18" charset="0"/>
                <a:cs typeface="Times New Roman" panose="02020603050405020304" pitchFamily="18" charset="0"/>
              </a:rPr>
              <a:t>3-5 </a:t>
            </a:r>
            <a:r>
              <a:rPr lang="pl-PL" dirty="0">
                <a:latin typeface="Times New Roman" panose="02020603050405020304" pitchFamily="18" charset="0"/>
                <a:cs typeface="Times New Roman" panose="02020603050405020304" pitchFamily="18" charset="0"/>
              </a:rPr>
              <a:t>członków.</a:t>
            </a:r>
          </a:p>
          <a:p>
            <a:pPr algn="just"/>
            <a:r>
              <a:rPr lang="pl-PL" dirty="0">
                <a:latin typeface="Times New Roman" panose="02020603050405020304" pitchFamily="18" charset="0"/>
                <a:cs typeface="Times New Roman" panose="02020603050405020304" pitchFamily="18" charset="0"/>
              </a:rPr>
              <a:t>Zakres obowiązków Komisji Rewizyjnej ROD nie uległ zmianie</a:t>
            </a:r>
            <a:r>
              <a:rPr lang="pl-PL"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47450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Okręgowy Zjazd Delegatów</a:t>
            </a:r>
            <a:br>
              <a:rPr lang="pl-PL" dirty="0"/>
            </a:b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W § 112 dodano ust. 5 i 6: wybór przewodniczącego Okręgowego Zjazdu Delegatów następuje wśród obecnych na zjeździe delegatów w głosowaniu jawnym zwykłą większością głosów – analogicznie jak na WZ/KD.</a:t>
            </a:r>
          </a:p>
          <a:p>
            <a:pPr algn="just"/>
            <a:r>
              <a:rPr lang="pl-PL" dirty="0">
                <a:latin typeface="Times New Roman" panose="02020603050405020304" pitchFamily="18" charset="0"/>
                <a:cs typeface="Times New Roman" panose="02020603050405020304" pitchFamily="18" charset="0"/>
              </a:rPr>
              <a:t>Przewodniczący Okręgowego Zjazdu Delegatów zwołuje pierwsze posiedzenie Okręgowej Rady i Okręgowej Komisji Rewizyjnej – tak samo jak przewodniczący WZ/KD zwołuje pierwsze posiedzenie wybranego Zarządu i Komisji Rewizyjnej ROD.</a:t>
            </a:r>
          </a:p>
          <a:p>
            <a:pPr marL="0" indent="0">
              <a:buNone/>
            </a:pPr>
            <a:endParaRPr lang="pl-PL" dirty="0"/>
          </a:p>
        </p:txBody>
      </p:sp>
    </p:spTree>
    <p:extLst>
      <p:ext uri="{BB962C8B-B14F-4D97-AF65-F5344CB8AC3E}">
        <p14:creationId xmlns:p14="http://schemas.microsoft.com/office/powerpoint/2010/main" val="2077401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Okręgowa Rada</a:t>
            </a:r>
            <a:endParaRPr lang="pl-PL" dirty="0"/>
          </a:p>
        </p:txBody>
      </p:sp>
      <p:sp>
        <p:nvSpPr>
          <p:cNvPr id="3" name="Symbol zastępczy zawartości 2"/>
          <p:cNvSpPr>
            <a:spLocks noGrp="1"/>
          </p:cNvSpPr>
          <p:nvPr>
            <p:ph idx="1"/>
          </p:nvPr>
        </p:nvSpPr>
        <p:spPr/>
        <p:txBody>
          <a:bodyPr>
            <a:normAutofit/>
          </a:bodyPr>
          <a:lstStyle/>
          <a:p>
            <a:pPr algn="just"/>
            <a:r>
              <a:rPr lang="pl-PL" dirty="0">
                <a:latin typeface="Times New Roman" panose="02020603050405020304" pitchFamily="18" charset="0"/>
                <a:cs typeface="Times New Roman" panose="02020603050405020304" pitchFamily="18" charset="0"/>
              </a:rPr>
              <a:t>W § 125 określającym kompetencje Okręgowej Rady dodano pkt 7) </a:t>
            </a:r>
            <a:r>
              <a:rPr lang="pl-PL" dirty="0">
                <a:solidFill>
                  <a:srgbClr val="FF0000"/>
                </a:solidFill>
                <a:latin typeface="Times New Roman" panose="02020603050405020304" pitchFamily="18" charset="0"/>
                <a:cs typeface="Times New Roman" panose="02020603050405020304" pitchFamily="18" charset="0"/>
              </a:rPr>
              <a:t>o udzieleniu absolutorium okręgowemu zarządowi za okres kadencji.</a:t>
            </a:r>
          </a:p>
          <a:p>
            <a:pPr marL="0" indent="0" algn="just">
              <a:buNone/>
            </a:pP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6514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Delegatury Rejonowe</a:t>
            </a: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Obecnie na terenie Okręgu Mazowieckiego działają 3 delegatury rejonowe: w Radomiu, w Siedlcach i w Płocku.  W nowym statucie skreślono dotychczasowy § 112, który wskazywał na możliwość powoływania delegatur rejonowych w okręgu. Okręgowy Zarząd nie może już powołać nowych delegatur. </a:t>
            </a:r>
          </a:p>
          <a:p>
            <a:pPr algn="just"/>
            <a:r>
              <a:rPr lang="pl-PL" dirty="0">
                <a:latin typeface="Times New Roman" panose="02020603050405020304" pitchFamily="18" charset="0"/>
                <a:cs typeface="Times New Roman" panose="02020603050405020304" pitchFamily="18" charset="0"/>
              </a:rPr>
              <a:t>dodano § 184 o treści:</a:t>
            </a:r>
          </a:p>
          <a:p>
            <a:pPr algn="just"/>
            <a:r>
              <a:rPr lang="pl-PL" i="1" dirty="0">
                <a:latin typeface="Times New Roman" panose="02020603050405020304" pitchFamily="18" charset="0"/>
                <a:cs typeface="Times New Roman" panose="02020603050405020304" pitchFamily="18" charset="0"/>
              </a:rPr>
              <a:t>„Delegatury rejonowe istniejące w dniu wejścia w życie niniejszego statutu mogą prowadzić działalność na dotychczasowych zasadach, jednak nie dłużej niż do dnia 1 stycznia 2027 roku”.</a:t>
            </a:r>
            <a:endParaRPr lang="pl-PL" dirty="0">
              <a:latin typeface="Times New Roman" panose="02020603050405020304" pitchFamily="18" charset="0"/>
              <a:cs typeface="Times New Roman" panose="02020603050405020304" pitchFamily="18" charset="0"/>
            </a:endParaRPr>
          </a:p>
          <a:p>
            <a:pPr marL="0" indent="0">
              <a:buNone/>
            </a:pPr>
            <a:endParaRPr lang="pl-PL" dirty="0"/>
          </a:p>
        </p:txBody>
      </p:sp>
    </p:spTree>
    <p:extLst>
      <p:ext uri="{BB962C8B-B14F-4D97-AF65-F5344CB8AC3E}">
        <p14:creationId xmlns:p14="http://schemas.microsoft.com/office/powerpoint/2010/main" val="9787346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Krajowy Zjazd Delegatów</a:t>
            </a:r>
            <a:br>
              <a:rPr lang="pl-PL" dirty="0"/>
            </a:b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W § 134 dodano ust. 5 i 6: wybór przewodniczącego Krajowego Zjazdu Delegatów następuje wśród obecnych na zjeździe delegatów w głosowaniu jawnym zwykłą większością głosów – analogicznie jak na Okręgowym Zjeździe Delegatów.</a:t>
            </a:r>
          </a:p>
          <a:p>
            <a:pPr algn="just"/>
            <a:r>
              <a:rPr lang="pl-PL" dirty="0">
                <a:latin typeface="Times New Roman" panose="02020603050405020304" pitchFamily="18" charset="0"/>
                <a:cs typeface="Times New Roman" panose="02020603050405020304" pitchFamily="18" charset="0"/>
              </a:rPr>
              <a:t>Przewodniczący Krajowego Zjazdu Delegatów zwołuje pierwsze posiedzenie Krajowej Rady i Krajowej Komisji Rewizyjnej – tak samo jak przewodniczący Okręgowego Zjazdu Delegatów zwołuje pierwsze posiedzenie wybranego Okręgowej Rady i Okręgowej Komisji Rewizyjnej ROD.</a:t>
            </a:r>
          </a:p>
          <a:p>
            <a:endParaRPr lang="pl-PL" dirty="0"/>
          </a:p>
        </p:txBody>
      </p:sp>
    </p:spTree>
    <p:extLst>
      <p:ext uri="{BB962C8B-B14F-4D97-AF65-F5344CB8AC3E}">
        <p14:creationId xmlns:p14="http://schemas.microsoft.com/office/powerpoint/2010/main" val="3790933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Rozdział II Cele i zadania PZD</a:t>
            </a:r>
            <a:br>
              <a:rPr lang="pl-PL" dirty="0"/>
            </a:b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W § 7, w którym mowa o sposobach realizacji celów PZD dodano pkt 10), w którym wskazano, że PZD realizuje swoje cele poprzez:</a:t>
            </a:r>
          </a:p>
          <a:p>
            <a:pPr algn="just"/>
            <a:r>
              <a:rPr lang="pl-PL" i="1" dirty="0">
                <a:latin typeface="Times New Roman" panose="02020603050405020304" pitchFamily="18" charset="0"/>
                <a:cs typeface="Times New Roman" panose="02020603050405020304" pitchFamily="18" charset="0"/>
              </a:rPr>
              <a:t>„propagowanie zdrowego i aktywnego trybu życia wśród działkowców, ich rodzin i społeczności lokalnych oraz  promocję i organizowanie wydarzeń o charakterze społecznym, zdrowotnym lub kulturalnym”.</a:t>
            </a:r>
            <a:endParaRPr lang="pl-PL" dirty="0">
              <a:latin typeface="Times New Roman" panose="02020603050405020304" pitchFamily="18" charset="0"/>
              <a:cs typeface="Times New Roman" panose="02020603050405020304" pitchFamily="18" charset="0"/>
            </a:endParaRPr>
          </a:p>
          <a:p>
            <a:pPr algn="just"/>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1999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Składka członkowska</a:t>
            </a:r>
            <a:br>
              <a:rPr lang="pl-PL" dirty="0"/>
            </a:br>
            <a:endParaRPr lang="pl-PL" dirty="0"/>
          </a:p>
        </p:txBody>
      </p:sp>
      <p:sp>
        <p:nvSpPr>
          <p:cNvPr id="3" name="Symbol zastępczy zawartości 2"/>
          <p:cNvSpPr>
            <a:spLocks noGrp="1"/>
          </p:cNvSpPr>
          <p:nvPr>
            <p:ph idx="1"/>
          </p:nvPr>
        </p:nvSpPr>
        <p:spPr/>
        <p:txBody>
          <a:bodyPr/>
          <a:lstStyle/>
          <a:p>
            <a:pPr algn="just"/>
            <a:r>
              <a:rPr lang="pl-PL" sz="1600" dirty="0">
                <a:latin typeface="Times New Roman" panose="02020603050405020304" pitchFamily="18" charset="0"/>
                <a:cs typeface="Times New Roman" panose="02020603050405020304" pitchFamily="18" charset="0"/>
              </a:rPr>
              <a:t>Zmiana treści przepisu stanowiącego o składce członkowskiej – obecnie § 158 – w ust. 1 skreślono zdanie: </a:t>
            </a:r>
            <a:r>
              <a:rPr lang="pl-PL" sz="1600" i="1" dirty="0">
                <a:latin typeface="Times New Roman" panose="02020603050405020304" pitchFamily="18" charset="0"/>
                <a:cs typeface="Times New Roman" panose="02020603050405020304" pitchFamily="18" charset="0"/>
              </a:rPr>
              <a:t>„W przypadku gdy członkami PZD są oboje małżonkowie, każdy z nich opłaca składkę w wysokości 50%”. </a:t>
            </a:r>
            <a:endParaRPr lang="pl-PL" sz="1600" dirty="0">
              <a:latin typeface="Times New Roman" panose="02020603050405020304" pitchFamily="18" charset="0"/>
              <a:cs typeface="Times New Roman" panose="02020603050405020304" pitchFamily="18" charset="0"/>
            </a:endParaRPr>
          </a:p>
          <a:p>
            <a:pPr algn="just"/>
            <a:r>
              <a:rPr lang="pl-PL" sz="1600" dirty="0">
                <a:latin typeface="Times New Roman" panose="02020603050405020304" pitchFamily="18" charset="0"/>
                <a:cs typeface="Times New Roman" panose="02020603050405020304" pitchFamily="18" charset="0"/>
              </a:rPr>
              <a:t>W 2025 r. składka członkowska wynosi 10 zł. Aktualnie jeżeli oboje małżonkowie są członkami każdy z nich płaci składkę po połowie, tj. po 5 zł rocznie. </a:t>
            </a:r>
          </a:p>
          <a:p>
            <a:pPr algn="just"/>
            <a:r>
              <a:rPr lang="pl-PL" sz="1600" dirty="0">
                <a:latin typeface="Times New Roman" panose="02020603050405020304" pitchFamily="18" charset="0"/>
                <a:cs typeface="Times New Roman" panose="02020603050405020304" pitchFamily="18" charset="0"/>
              </a:rPr>
              <a:t>Zgodnie z § 185: </a:t>
            </a:r>
            <a:r>
              <a:rPr lang="pl-PL" sz="1600" i="1" dirty="0">
                <a:solidFill>
                  <a:srgbClr val="FF0000"/>
                </a:solidFill>
                <a:latin typeface="Times New Roman" panose="02020603050405020304" pitchFamily="18" charset="0"/>
                <a:cs typeface="Times New Roman" panose="02020603050405020304" pitchFamily="18" charset="0"/>
              </a:rPr>
              <a:t>„Dotychczasowa ulga w zakresie opłacanej składki członkowskiej przysługująca małżonkom będących członkami PZD – obowiązuje do końca 2025 roku”.</a:t>
            </a:r>
            <a:endParaRPr lang="pl-PL" sz="1600" dirty="0">
              <a:solidFill>
                <a:srgbClr val="FF0000"/>
              </a:solidFill>
              <a:latin typeface="Times New Roman" panose="02020603050405020304" pitchFamily="18" charset="0"/>
              <a:cs typeface="Times New Roman" panose="02020603050405020304" pitchFamily="18" charset="0"/>
            </a:endParaRPr>
          </a:p>
          <a:p>
            <a:pPr algn="just"/>
            <a:r>
              <a:rPr lang="pl-PL" sz="1600" dirty="0">
                <a:latin typeface="Times New Roman" panose="02020603050405020304" pitchFamily="18" charset="0"/>
                <a:cs typeface="Times New Roman" panose="02020603050405020304" pitchFamily="18" charset="0"/>
              </a:rPr>
              <a:t>Od 1 stycznia 2026 r. każdy z członków PZD opłacać będzie składkę członkowską w pełnej wysokości.</a:t>
            </a:r>
          </a:p>
          <a:p>
            <a:endParaRPr lang="pl-PL" dirty="0"/>
          </a:p>
        </p:txBody>
      </p:sp>
    </p:spTree>
    <p:extLst>
      <p:ext uri="{BB962C8B-B14F-4D97-AF65-F5344CB8AC3E}">
        <p14:creationId xmlns:p14="http://schemas.microsoft.com/office/powerpoint/2010/main" val="1979371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Opłaty ogrodowe</a:t>
            </a:r>
            <a:br>
              <a:rPr lang="pl-PL" dirty="0"/>
            </a:br>
            <a:endParaRPr lang="pl-PL" dirty="0"/>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W § 159 (dotychczas § 144) usunięto ust. 5, który przewidywał możliwość zwolnienia działkowca zalegającego z  uiszczeniem opłat ogrodowych z długu w ten sposób, że za zgodą zarządu wykona osobiście lub poprzez osobę bliską prace na rzecz ROD. Walne zebranie nie może już podjąć uchwały dopuszczającej możliwość wyrażenia zgody przez zarząd ROD na umorzenie długu działkowca przez bezpłatne prace na rzecz ogrodu.</a:t>
            </a:r>
          </a:p>
          <a:p>
            <a:pPr marL="0" indent="0">
              <a:buNone/>
            </a:pPr>
            <a:endParaRPr lang="pl-PL" dirty="0"/>
          </a:p>
        </p:txBody>
      </p:sp>
    </p:spTree>
    <p:extLst>
      <p:ext uri="{BB962C8B-B14F-4D97-AF65-F5344CB8AC3E}">
        <p14:creationId xmlns:p14="http://schemas.microsoft.com/office/powerpoint/2010/main" val="2741952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Informacja finansowa</a:t>
            </a:r>
            <a:endParaRPr lang="pl-PL" dirty="0"/>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Wprowadzono do statutu obowiązek przedstawiania przez Zarząd ROD informacji finansowej dotyczącej prowadzenia ROD za poprzedni rok - § 162.</a:t>
            </a:r>
          </a:p>
          <a:p>
            <a:pPr algn="just"/>
            <a:r>
              <a:rPr lang="pl-PL" sz="1600" dirty="0">
                <a:latin typeface="Times New Roman" panose="02020603050405020304" pitchFamily="18" charset="0"/>
                <a:cs typeface="Times New Roman" panose="02020603050405020304" pitchFamily="18" charset="0"/>
              </a:rPr>
              <a:t>Informacja finansowa musi być udostępniona nie później niż do dnia 1 lipca poprzez zamieszczenie informacji w miejscu umożliwiającym każdemu działkowcowi zapoznanie się z tą informacją (tablica informacyjna/strona internetowa ROD). </a:t>
            </a:r>
          </a:p>
          <a:p>
            <a:pPr algn="just"/>
            <a:r>
              <a:rPr lang="pl-PL" sz="1600" dirty="0">
                <a:latin typeface="Times New Roman" panose="02020603050405020304" pitchFamily="18" charset="0"/>
                <a:cs typeface="Times New Roman" panose="02020603050405020304" pitchFamily="18" charset="0"/>
              </a:rPr>
              <a:t>Informacja finansowa powinna zawierać dane prowadzenia ogrodu, w tym przychody, wydatki, zobowiązania i majątek. </a:t>
            </a:r>
          </a:p>
          <a:p>
            <a:pPr marL="0" indent="0">
              <a:buNone/>
            </a:pPr>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6879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Obowiązek przystąpienia do OFK</a:t>
            </a:r>
            <a:br>
              <a:rPr lang="pl-PL" dirty="0"/>
            </a:br>
            <a:endParaRPr lang="pl-PL" dirty="0"/>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W § 172 (dotychczas § 156) dodano ust. 6 o treści:</a:t>
            </a:r>
          </a:p>
          <a:p>
            <a:pPr algn="just"/>
            <a:r>
              <a:rPr lang="pl-PL" sz="1600" i="1" dirty="0">
                <a:solidFill>
                  <a:srgbClr val="FF0000"/>
                </a:solidFill>
                <a:latin typeface="Times New Roman" panose="02020603050405020304" pitchFamily="18" charset="0"/>
                <a:cs typeface="Times New Roman" panose="02020603050405020304" pitchFamily="18" charset="0"/>
              </a:rPr>
              <a:t>„Rachunkowość ROD prowadzą ośrodki finansowo-księgowe organizowane i prowadzone przez okręgowe zarządy (rejonowe zarządy). Uchwała Krajowego Zarządu określa zasady funkcjonowania ośrodków finansowo-księgowych, a także obowiązki ROD w zakresie powierzenia prowadzenia rachunkowości tym ośrodkom”.</a:t>
            </a:r>
            <a:endParaRPr lang="pl-PL" sz="1600" dirty="0">
              <a:solidFill>
                <a:srgbClr val="FF0000"/>
              </a:solidFill>
              <a:latin typeface="Times New Roman" panose="02020603050405020304" pitchFamily="18" charset="0"/>
              <a:cs typeface="Times New Roman" panose="02020603050405020304" pitchFamily="18" charset="0"/>
            </a:endParaRPr>
          </a:p>
          <a:p>
            <a:pPr algn="just"/>
            <a:r>
              <a:rPr lang="pl-PL" sz="1600" dirty="0">
                <a:latin typeface="Times New Roman" panose="02020603050405020304" pitchFamily="18" charset="0"/>
                <a:cs typeface="Times New Roman" panose="02020603050405020304" pitchFamily="18" charset="0"/>
              </a:rPr>
              <a:t>Aktualnie na terenie Okręgu Mazowieckiego funkcjonują 4 OFK: w Siedlcach, Płocku, Radomiu i Ostrołęce. W zależności od ośrodka stawka za prowadzenie księgowości ROD przez OFK wynosi 31-35 zł rocznie od działki.</a:t>
            </a:r>
          </a:p>
          <a:p>
            <a:pPr marL="0" indent="0" algn="just">
              <a:buNone/>
            </a:pPr>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410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Jednostki rejonowe w Okręgach</a:t>
            </a:r>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Planowane jest utworzenie w wybranych Okręgach jednostek rejonowych, które mają usprawnić współpracę z ogrodami i stanowić stopień pośredni w strukturze organizacyjnej pomiędzy ROD a Okręgiem.</a:t>
            </a:r>
          </a:p>
          <a:p>
            <a:pPr algn="just"/>
            <a:r>
              <a:rPr lang="pl-PL" sz="1600" dirty="0">
                <a:latin typeface="Times New Roman" panose="02020603050405020304" pitchFamily="18" charset="0"/>
                <a:cs typeface="Times New Roman" panose="02020603050405020304" pitchFamily="18" charset="0"/>
              </a:rPr>
              <a:t>Rejon może być powołany na wyodrębnionej części obszaru działania jednostki terenowej  w zależności od lokalnych potrzeb i uwarunkowań (§ 95 ust. 2).</a:t>
            </a:r>
          </a:p>
          <a:p>
            <a:pPr algn="just"/>
            <a:r>
              <a:rPr lang="pl-PL" sz="1600" dirty="0">
                <a:latin typeface="Times New Roman" panose="02020603050405020304" pitchFamily="18" charset="0"/>
                <a:cs typeface="Times New Roman" panose="02020603050405020304" pitchFamily="18" charset="0"/>
              </a:rPr>
              <a:t>Rejon powołuje Krajowa Rada, która ustala też jego obszar działania (§ 95 ust. 3). </a:t>
            </a:r>
          </a:p>
          <a:p>
            <a:pPr algn="just"/>
            <a:r>
              <a:rPr lang="pl-PL" sz="1600" dirty="0">
                <a:latin typeface="Times New Roman" panose="02020603050405020304" pitchFamily="18" charset="0"/>
                <a:cs typeface="Times New Roman" panose="02020603050405020304" pitchFamily="18" charset="0"/>
              </a:rPr>
              <a:t>Powołany rejon ma zastąpić na swoim obszarze działania jednostkę terenową (okręg) - § 96 ust. 1</a:t>
            </a:r>
          </a:p>
        </p:txBody>
      </p:sp>
    </p:spTree>
    <p:extLst>
      <p:ext uri="{BB962C8B-B14F-4D97-AF65-F5344CB8AC3E}">
        <p14:creationId xmlns:p14="http://schemas.microsoft.com/office/powerpoint/2010/main" val="82826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Organy jednostki rejonowej</a:t>
            </a:r>
          </a:p>
        </p:txBody>
      </p:sp>
      <p:sp>
        <p:nvSpPr>
          <p:cNvPr id="3" name="Symbol zastępczy zawartości 2"/>
          <p:cNvSpPr>
            <a:spLocks noGrp="1"/>
          </p:cNvSpPr>
          <p:nvPr>
            <p:ph idx="1"/>
          </p:nvPr>
        </p:nvSpPr>
        <p:spPr/>
        <p:txBody>
          <a:bodyPr>
            <a:noAutofit/>
          </a:bodyPr>
          <a:lstStyle/>
          <a:p>
            <a:pPr algn="just"/>
            <a:r>
              <a:rPr lang="pl-PL" sz="1600" b="1" dirty="0">
                <a:latin typeface="Times New Roman" panose="02020603050405020304" pitchFamily="18" charset="0"/>
                <a:cs typeface="Times New Roman" panose="02020603050405020304" pitchFamily="18" charset="0"/>
              </a:rPr>
              <a:t>Rejonowy Zjazd Delegatów (§ 97-103)</a:t>
            </a:r>
            <a:r>
              <a:rPr lang="pl-PL" sz="1600" dirty="0">
                <a:latin typeface="Times New Roman" panose="02020603050405020304" pitchFamily="18" charset="0"/>
                <a:cs typeface="Times New Roman" panose="02020603050405020304" pitchFamily="18" charset="0"/>
              </a:rPr>
              <a:t> – biorą w nim udział delegaci ROD z obszaru działania rejonu wybrani na WZ/KD sprawozdawczo-wyborczych, jest zwoływany przez rejonową radę w ostatnim roku kadencji,</a:t>
            </a:r>
          </a:p>
          <a:p>
            <a:pPr algn="just"/>
            <a:r>
              <a:rPr lang="pl-PL" sz="1600" dirty="0">
                <a:latin typeface="Times New Roman" panose="02020603050405020304" pitchFamily="18" charset="0"/>
                <a:cs typeface="Times New Roman" panose="02020603050405020304" pitchFamily="18" charset="0"/>
              </a:rPr>
              <a:t>kompetencje: </a:t>
            </a:r>
          </a:p>
          <a:p>
            <a:pPr algn="just"/>
            <a:r>
              <a:rPr lang="pl-PL" sz="1600" dirty="0">
                <a:latin typeface="Times New Roman" panose="02020603050405020304" pitchFamily="18" charset="0"/>
                <a:cs typeface="Times New Roman" panose="02020603050405020304" pitchFamily="18" charset="0"/>
              </a:rPr>
              <a:t>- wytyczanie kierunków działalności PZD na obszarze działania rejonu, </a:t>
            </a:r>
          </a:p>
          <a:p>
            <a:pPr algn="just"/>
            <a:r>
              <a:rPr lang="pl-PL" sz="1600" dirty="0">
                <a:latin typeface="Times New Roman" panose="02020603050405020304" pitchFamily="18" charset="0"/>
                <a:cs typeface="Times New Roman" panose="02020603050405020304" pitchFamily="18" charset="0"/>
              </a:rPr>
              <a:t>- zatwierdzenie sprawozdania z działalności rejonowej rady za okres kadencji, </a:t>
            </a:r>
          </a:p>
          <a:p>
            <a:pPr algn="just"/>
            <a:r>
              <a:rPr lang="pl-PL" sz="1600" dirty="0">
                <a:latin typeface="Times New Roman" panose="02020603050405020304" pitchFamily="18" charset="0"/>
                <a:cs typeface="Times New Roman" panose="02020603050405020304" pitchFamily="18" charset="0"/>
              </a:rPr>
              <a:t>- zatwierdzenie sprawozdania z działalności rejonowej komisji rewizyjnej za okres kadencji,</a:t>
            </a:r>
          </a:p>
          <a:p>
            <a:pPr algn="just"/>
            <a:r>
              <a:rPr lang="pl-PL" sz="1600" dirty="0">
                <a:latin typeface="Times New Roman" panose="02020603050405020304" pitchFamily="18" charset="0"/>
                <a:cs typeface="Times New Roman" panose="02020603050405020304" pitchFamily="18" charset="0"/>
              </a:rPr>
              <a:t>- udzielenie absolutorium ustępującej rejonowej radzie, </a:t>
            </a:r>
          </a:p>
          <a:p>
            <a:pPr algn="just"/>
            <a:r>
              <a:rPr lang="pl-PL" sz="1600" dirty="0">
                <a:latin typeface="Times New Roman" panose="02020603050405020304" pitchFamily="18" charset="0"/>
                <a:cs typeface="Times New Roman" panose="02020603050405020304" pitchFamily="18" charset="0"/>
              </a:rPr>
              <a:t>- uchwalenie programu działania rejonu, </a:t>
            </a:r>
          </a:p>
          <a:p>
            <a:pPr algn="just"/>
            <a:r>
              <a:rPr lang="pl-PL" sz="1600" dirty="0">
                <a:latin typeface="Times New Roman" panose="02020603050405020304" pitchFamily="18" charset="0"/>
                <a:cs typeface="Times New Roman" panose="02020603050405020304" pitchFamily="18" charset="0"/>
              </a:rPr>
              <a:t>- ustalenie liczby i wybór członków rejonowej rady i rejonowej komisji rewizyjnej, </a:t>
            </a:r>
          </a:p>
          <a:p>
            <a:pPr algn="just"/>
            <a:r>
              <a:rPr lang="pl-PL" sz="1600" dirty="0">
                <a:latin typeface="Times New Roman" panose="02020603050405020304" pitchFamily="18" charset="0"/>
                <a:cs typeface="Times New Roman" panose="02020603050405020304" pitchFamily="18" charset="0"/>
              </a:rPr>
              <a:t>- wybór delegatów na okręgowy zjazd delegatów, </a:t>
            </a:r>
          </a:p>
          <a:p>
            <a:pPr algn="just"/>
            <a:r>
              <a:rPr lang="pl-PL" sz="1600" dirty="0">
                <a:latin typeface="Times New Roman" panose="02020603050405020304" pitchFamily="18" charset="0"/>
                <a:cs typeface="Times New Roman" panose="02020603050405020304" pitchFamily="18" charset="0"/>
              </a:rPr>
              <a:t>- rozpatrzenie innych spraw dotyczących ROD na obszarze działania rejonu niezastrzeżonych do kompetencji innych organów PZD. </a:t>
            </a:r>
          </a:p>
        </p:txBody>
      </p:sp>
    </p:spTree>
    <p:extLst>
      <p:ext uri="{BB962C8B-B14F-4D97-AF65-F5344CB8AC3E}">
        <p14:creationId xmlns:p14="http://schemas.microsoft.com/office/powerpoint/2010/main" val="25774853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Organy jednostki rejonowej</a:t>
            </a:r>
            <a:endParaRPr lang="pl-PL" dirty="0"/>
          </a:p>
        </p:txBody>
      </p:sp>
      <p:sp>
        <p:nvSpPr>
          <p:cNvPr id="3" name="Symbol zastępczy zawartości 2"/>
          <p:cNvSpPr>
            <a:spLocks noGrp="1"/>
          </p:cNvSpPr>
          <p:nvPr>
            <p:ph idx="1"/>
          </p:nvPr>
        </p:nvSpPr>
        <p:spPr/>
        <p:txBody>
          <a:bodyPr>
            <a:normAutofit/>
          </a:bodyPr>
          <a:lstStyle/>
          <a:p>
            <a:pPr algn="just"/>
            <a:r>
              <a:rPr lang="pl-PL" sz="1600" b="1" dirty="0">
                <a:latin typeface="Times New Roman" panose="02020603050405020304" pitchFamily="18" charset="0"/>
                <a:cs typeface="Times New Roman" panose="02020603050405020304" pitchFamily="18" charset="0"/>
              </a:rPr>
              <a:t>Rejonowa Rada (§ 104-105)</a:t>
            </a:r>
            <a:r>
              <a:rPr lang="pl-PL" sz="1600" dirty="0">
                <a:latin typeface="Times New Roman" panose="02020603050405020304" pitchFamily="18" charset="0"/>
                <a:cs typeface="Times New Roman" panose="02020603050405020304" pitchFamily="18" charset="0"/>
              </a:rPr>
              <a:t> – najwyższy organ w rejonie między rejonowymi zjazdami delegatów, składa się z 11-15 członków wybieranych przez rejonowy zjazd delegatów,</a:t>
            </a:r>
          </a:p>
          <a:p>
            <a:pPr algn="just"/>
            <a:r>
              <a:rPr lang="pl-PL" sz="1600" dirty="0">
                <a:latin typeface="Times New Roman" panose="02020603050405020304" pitchFamily="18" charset="0"/>
                <a:cs typeface="Times New Roman" panose="02020603050405020304" pitchFamily="18" charset="0"/>
              </a:rPr>
              <a:t>kompetencje: </a:t>
            </a:r>
          </a:p>
          <a:p>
            <a:pPr algn="just"/>
            <a:r>
              <a:rPr lang="pl-PL" sz="1600" dirty="0">
                <a:latin typeface="Times New Roman" panose="02020603050405020304" pitchFamily="18" charset="0"/>
                <a:cs typeface="Times New Roman" panose="02020603050405020304" pitchFamily="18" charset="0"/>
              </a:rPr>
              <a:t>- realizacja kierunków działalności PZD na obszarze działania rejonu ustalonych przez okręgowy zjazd delegatów, </a:t>
            </a:r>
          </a:p>
          <a:p>
            <a:pPr algn="just"/>
            <a:r>
              <a:rPr lang="pl-PL" sz="1600" dirty="0">
                <a:latin typeface="Times New Roman" panose="02020603050405020304" pitchFamily="18" charset="0"/>
                <a:cs typeface="Times New Roman" panose="02020603050405020304" pitchFamily="18" charset="0"/>
              </a:rPr>
              <a:t>- uchwalanie rocznych planów pracy i preliminarzy finansowych rejonu, </a:t>
            </a:r>
          </a:p>
          <a:p>
            <a:pPr algn="just"/>
            <a:r>
              <a:rPr lang="pl-PL" sz="1600" dirty="0">
                <a:latin typeface="Times New Roman" panose="02020603050405020304" pitchFamily="18" charset="0"/>
                <a:cs typeface="Times New Roman" panose="02020603050405020304" pitchFamily="18" charset="0"/>
              </a:rPr>
              <a:t>- zatwierdzenie rocznego sprawozdania z działalności rejonowego zarządu, </a:t>
            </a:r>
          </a:p>
          <a:p>
            <a:pPr algn="just"/>
            <a:r>
              <a:rPr lang="pl-PL" sz="1600" dirty="0">
                <a:latin typeface="Times New Roman" panose="02020603050405020304" pitchFamily="18" charset="0"/>
                <a:cs typeface="Times New Roman" panose="02020603050405020304" pitchFamily="18" charset="0"/>
              </a:rPr>
              <a:t>- zatwierdzenie rocznego sprawozdania finansowego rejonu sporządzonego przez rejonowy zarząd,</a:t>
            </a:r>
          </a:p>
          <a:p>
            <a:pPr algn="just"/>
            <a:r>
              <a:rPr lang="pl-PL" sz="1600" dirty="0">
                <a:latin typeface="Times New Roman" panose="02020603050405020304" pitchFamily="18" charset="0"/>
                <a:cs typeface="Times New Roman" panose="02020603050405020304" pitchFamily="18" charset="0"/>
              </a:rPr>
              <a:t>- zatwierdzenie rocznych zbiorczych preliminarzy finansowych i sprawozdań finansowych ROD,</a:t>
            </a:r>
          </a:p>
          <a:p>
            <a:pPr algn="just"/>
            <a:r>
              <a:rPr lang="pl-PL" sz="1600" dirty="0">
                <a:latin typeface="Times New Roman" panose="02020603050405020304" pitchFamily="18" charset="0"/>
                <a:cs typeface="Times New Roman" panose="02020603050405020304" pitchFamily="18" charset="0"/>
              </a:rPr>
              <a:t>- rozpatrywanie sprawozdań i wniosków rejonowego zarządu, ustalanie liczby delegatów na rejonowy zjazd PZD. </a:t>
            </a:r>
          </a:p>
        </p:txBody>
      </p:sp>
    </p:spTree>
    <p:extLst>
      <p:ext uri="{BB962C8B-B14F-4D97-AF65-F5344CB8AC3E}">
        <p14:creationId xmlns:p14="http://schemas.microsoft.com/office/powerpoint/2010/main" val="23599613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Organy jednostki rejonowej</a:t>
            </a:r>
            <a:endParaRPr lang="pl-PL" dirty="0"/>
          </a:p>
        </p:txBody>
      </p:sp>
      <p:sp>
        <p:nvSpPr>
          <p:cNvPr id="3" name="Symbol zastępczy zawartości 2"/>
          <p:cNvSpPr>
            <a:spLocks noGrp="1"/>
          </p:cNvSpPr>
          <p:nvPr>
            <p:ph idx="1"/>
          </p:nvPr>
        </p:nvSpPr>
        <p:spPr>
          <a:xfrm>
            <a:off x="2166551" y="1721709"/>
            <a:ext cx="9646507" cy="4992130"/>
          </a:xfrm>
        </p:spPr>
        <p:txBody>
          <a:bodyPr>
            <a:normAutofit fontScale="92500" lnSpcReduction="10000"/>
          </a:bodyPr>
          <a:lstStyle/>
          <a:p>
            <a:pPr algn="just"/>
            <a:r>
              <a:rPr lang="pl-PL" sz="1600" b="1" dirty="0">
                <a:latin typeface="Times New Roman" panose="02020603050405020304" pitchFamily="18" charset="0"/>
                <a:cs typeface="Times New Roman" panose="02020603050405020304" pitchFamily="18" charset="0"/>
              </a:rPr>
              <a:t>Rejonowy Zarząd (§ 106-107)</a:t>
            </a:r>
            <a:r>
              <a:rPr lang="pl-PL" sz="1600" dirty="0">
                <a:latin typeface="Times New Roman" panose="02020603050405020304" pitchFamily="18" charset="0"/>
                <a:cs typeface="Times New Roman" panose="02020603050405020304" pitchFamily="18" charset="0"/>
              </a:rPr>
              <a:t> – wybierany przez rejonową radę, składa się z 5-7 członków, w tym: prezes rejonu, wiceprezes, sekretarz, skarbnik,</a:t>
            </a:r>
          </a:p>
          <a:p>
            <a:pPr algn="just"/>
            <a:r>
              <a:rPr lang="pl-PL" sz="1600" dirty="0">
                <a:latin typeface="Times New Roman" panose="02020603050405020304" pitchFamily="18" charset="0"/>
                <a:cs typeface="Times New Roman" panose="02020603050405020304" pitchFamily="18" charset="0"/>
              </a:rPr>
              <a:t>kompetencje: opisane w §107, zasadniczo są tożsame z uprawnieniami Okręgowego Zarządu, ale tylko w odniesieniu do obszaru działania rejonu, w tym: </a:t>
            </a:r>
          </a:p>
          <a:p>
            <a:pPr algn="just"/>
            <a:r>
              <a:rPr lang="pl-PL" sz="1600" dirty="0">
                <a:latin typeface="Times New Roman" panose="02020603050405020304" pitchFamily="18" charset="0"/>
                <a:cs typeface="Times New Roman" panose="02020603050405020304" pitchFamily="18" charset="0"/>
              </a:rPr>
              <a:t>- udzielanie pomocy Zarządom ROD, </a:t>
            </a:r>
          </a:p>
          <a:p>
            <a:pPr algn="just"/>
            <a:r>
              <a:rPr lang="pl-PL" sz="1600" dirty="0">
                <a:latin typeface="Times New Roman" panose="02020603050405020304" pitchFamily="18" charset="0"/>
                <a:cs typeface="Times New Roman" panose="02020603050405020304" pitchFamily="18" charset="0"/>
              </a:rPr>
              <a:t>- gospodarowanie i rozporządzanie środkami finansowymi  rejonu, </a:t>
            </a:r>
          </a:p>
          <a:p>
            <a:pPr algn="just"/>
            <a:r>
              <a:rPr lang="pl-PL" sz="1600" dirty="0">
                <a:latin typeface="Times New Roman" panose="02020603050405020304" pitchFamily="18" charset="0"/>
                <a:cs typeface="Times New Roman" panose="02020603050405020304" pitchFamily="18" charset="0"/>
              </a:rPr>
              <a:t>- sprawowanie nadzoru nad zarządami ROD w zakresie wypełniania ich obowiązków, </a:t>
            </a:r>
          </a:p>
          <a:p>
            <a:pPr algn="just"/>
            <a:r>
              <a:rPr lang="pl-PL" sz="1600" dirty="0">
                <a:latin typeface="Times New Roman" panose="02020603050405020304" pitchFamily="18" charset="0"/>
                <a:cs typeface="Times New Roman" panose="02020603050405020304" pitchFamily="18" charset="0"/>
              </a:rPr>
              <a:t>- udzielanie Zarządom ROD zgody na działanie przekraczające zwykły zarząd, </a:t>
            </a:r>
          </a:p>
          <a:p>
            <a:pPr algn="just"/>
            <a:r>
              <a:rPr lang="pl-PL" sz="1600" dirty="0">
                <a:latin typeface="Times New Roman" panose="02020603050405020304" pitchFamily="18" charset="0"/>
                <a:cs typeface="Times New Roman" panose="02020603050405020304" pitchFamily="18" charset="0"/>
              </a:rPr>
              <a:t>- sprawowanie nadzoru nad zarządami ROD w zakresie zgodnego z regulaminem ROD zagospodarowania ROD, </a:t>
            </a:r>
          </a:p>
          <a:p>
            <a:pPr algn="just"/>
            <a:r>
              <a:rPr lang="pl-PL" sz="1600" dirty="0">
                <a:latin typeface="Times New Roman" panose="02020603050405020304" pitchFamily="18" charset="0"/>
                <a:cs typeface="Times New Roman" panose="02020603050405020304" pitchFamily="18" charset="0"/>
              </a:rPr>
              <a:t>- rozpatrywanie skarg, </a:t>
            </a:r>
          </a:p>
          <a:p>
            <a:pPr algn="just"/>
            <a:r>
              <a:rPr lang="pl-PL" sz="1600" dirty="0">
                <a:latin typeface="Times New Roman" panose="02020603050405020304" pitchFamily="18" charset="0"/>
                <a:cs typeface="Times New Roman" panose="02020603050405020304" pitchFamily="18" charset="0"/>
              </a:rPr>
              <a:t>- stwierdzanie nieważności WZ, zmienienie, </a:t>
            </a:r>
          </a:p>
          <a:p>
            <a:pPr algn="just"/>
            <a:r>
              <a:rPr lang="pl-PL" sz="1600" dirty="0">
                <a:latin typeface="Times New Roman" panose="02020603050405020304" pitchFamily="18" charset="0"/>
                <a:cs typeface="Times New Roman" panose="02020603050405020304" pitchFamily="18" charset="0"/>
              </a:rPr>
              <a:t>- uchylanie lub stwierdzanie nieważności uchwał WZ i zarządów ROD, </a:t>
            </a:r>
          </a:p>
          <a:p>
            <a:pPr algn="just"/>
            <a:r>
              <a:rPr lang="pl-PL" sz="1600" dirty="0">
                <a:latin typeface="Times New Roman" panose="02020603050405020304" pitchFamily="18" charset="0"/>
                <a:cs typeface="Times New Roman" panose="02020603050405020304" pitchFamily="18" charset="0"/>
              </a:rPr>
              <a:t>- zawieszanie i odwoływanie zarządów ROD, </a:t>
            </a:r>
          </a:p>
          <a:p>
            <a:pPr algn="just"/>
            <a:r>
              <a:rPr lang="pl-PL" sz="1600" dirty="0">
                <a:latin typeface="Times New Roman" panose="02020603050405020304" pitchFamily="18" charset="0"/>
                <a:cs typeface="Times New Roman" panose="02020603050405020304" pitchFamily="18" charset="0"/>
              </a:rPr>
              <a:t>- powoływanie zarządów komisarycznych, prowadzenie spraw likwidacji ROD, </a:t>
            </a:r>
          </a:p>
          <a:p>
            <a:pPr algn="just"/>
            <a:r>
              <a:rPr lang="pl-PL" sz="1600" dirty="0">
                <a:latin typeface="Times New Roman" panose="02020603050405020304" pitchFamily="18" charset="0"/>
                <a:cs typeface="Times New Roman" panose="02020603050405020304" pitchFamily="18" charset="0"/>
              </a:rPr>
              <a:t>- organizowanie szkoleń i ośrodków OFK.</a:t>
            </a:r>
          </a:p>
        </p:txBody>
      </p:sp>
    </p:spTree>
    <p:extLst>
      <p:ext uri="{BB962C8B-B14F-4D97-AF65-F5344CB8AC3E}">
        <p14:creationId xmlns:p14="http://schemas.microsoft.com/office/powerpoint/2010/main" val="758067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Organy jednostki rejonowej</a:t>
            </a:r>
            <a:endParaRPr lang="pl-PL" dirty="0"/>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Zakresy kompetencji Okręgowego Zarządu i Rejonowego Zarządu w dużej mierze się pokrywają, ale pewne sprawy pozostały w wyłącznej gestii OZ:</a:t>
            </a:r>
          </a:p>
          <a:p>
            <a:pPr algn="just"/>
            <a:r>
              <a:rPr lang="pl-PL" sz="1600" dirty="0">
                <a:latin typeface="Times New Roman" panose="02020603050405020304" pitchFamily="18" charset="0"/>
                <a:cs typeface="Times New Roman" panose="02020603050405020304" pitchFamily="18" charset="0"/>
              </a:rPr>
              <a:t>- podejmowanie uchwał w przedmiocie zatwierdzenia uchwał zarządów ROD o wypowiedzeniu umowy dzierżawy działkowej,</a:t>
            </a:r>
          </a:p>
          <a:p>
            <a:pPr algn="just"/>
            <a:r>
              <a:rPr lang="pl-PL" sz="1600" dirty="0">
                <a:latin typeface="Times New Roman" panose="02020603050405020304" pitchFamily="18" charset="0"/>
                <a:cs typeface="Times New Roman" panose="02020603050405020304" pitchFamily="18" charset="0"/>
              </a:rPr>
              <a:t>- zatwierdzanie planów zagospodarowania nowych i zmian planów zagospodarowania istniejących ROD,</a:t>
            </a:r>
          </a:p>
          <a:p>
            <a:pPr algn="just"/>
            <a:r>
              <a:rPr lang="pl-PL" sz="1600" dirty="0">
                <a:latin typeface="Times New Roman" panose="02020603050405020304" pitchFamily="18" charset="0"/>
                <a:cs typeface="Times New Roman" panose="02020603050405020304" pitchFamily="18" charset="0"/>
              </a:rPr>
              <a:t>- podejmowanie uchwał w sprawie łączenia lub podziału ROD, podejmowanie uchwał w sprawie wyrażania zgody na czasowe zajęcia terenu ROD i opiniowanie wniosków o ustanowienie służebności na nieruchomościach PZD,</a:t>
            </a:r>
          </a:p>
          <a:p>
            <a:pPr algn="just"/>
            <a:r>
              <a:rPr lang="pl-PL" sz="1600" dirty="0">
                <a:latin typeface="Times New Roman" panose="02020603050405020304" pitchFamily="18" charset="0"/>
                <a:cs typeface="Times New Roman" panose="02020603050405020304" pitchFamily="18" charset="0"/>
              </a:rPr>
              <a:t>- prowadzenie Rejestru Członków Organów PZD w części dotyczącej członków organów ROD (rejonów) z obszaru działania okręgu.</a:t>
            </a:r>
          </a:p>
        </p:txBody>
      </p:sp>
    </p:spTree>
    <p:extLst>
      <p:ext uri="{BB962C8B-B14F-4D97-AF65-F5344CB8AC3E}">
        <p14:creationId xmlns:p14="http://schemas.microsoft.com/office/powerpoint/2010/main" val="31821929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Organy jednostki rejonowej</a:t>
            </a:r>
            <a:endParaRPr lang="pl-PL" dirty="0"/>
          </a:p>
        </p:txBody>
      </p:sp>
      <p:sp>
        <p:nvSpPr>
          <p:cNvPr id="3" name="Symbol zastępczy zawartości 2"/>
          <p:cNvSpPr>
            <a:spLocks noGrp="1"/>
          </p:cNvSpPr>
          <p:nvPr>
            <p:ph idx="1"/>
          </p:nvPr>
        </p:nvSpPr>
        <p:spPr/>
        <p:txBody>
          <a:bodyPr>
            <a:normAutofit/>
          </a:bodyPr>
          <a:lstStyle/>
          <a:p>
            <a:pPr algn="just"/>
            <a:r>
              <a:rPr lang="pl-PL" sz="1600" b="1" dirty="0">
                <a:latin typeface="Times New Roman" panose="02020603050405020304" pitchFamily="18" charset="0"/>
                <a:cs typeface="Times New Roman" panose="02020603050405020304" pitchFamily="18" charset="0"/>
              </a:rPr>
              <a:t>Rejonowa Komisja Rewizyjna (§ 108-109)</a:t>
            </a:r>
            <a:r>
              <a:rPr lang="pl-PL" sz="1600" dirty="0">
                <a:latin typeface="Times New Roman" panose="02020603050405020304" pitchFamily="18" charset="0"/>
                <a:cs typeface="Times New Roman" panose="02020603050405020304" pitchFamily="18" charset="0"/>
              </a:rPr>
              <a:t>:</a:t>
            </a:r>
          </a:p>
          <a:p>
            <a:pPr algn="just"/>
            <a:r>
              <a:rPr lang="pl-PL" sz="1600" dirty="0">
                <a:latin typeface="Times New Roman" panose="02020603050405020304" pitchFamily="18" charset="0"/>
                <a:cs typeface="Times New Roman" panose="02020603050405020304" pitchFamily="18" charset="0"/>
              </a:rPr>
              <a:t>- prowadzi działalność kontrolną w rejonie,</a:t>
            </a:r>
          </a:p>
          <a:p>
            <a:pPr algn="just"/>
            <a:r>
              <a:rPr lang="pl-PL" sz="1600" dirty="0">
                <a:latin typeface="Times New Roman" panose="02020603050405020304" pitchFamily="18" charset="0"/>
                <a:cs typeface="Times New Roman" panose="02020603050405020304" pitchFamily="18" charset="0"/>
              </a:rPr>
              <a:t>- składa się z 3-5 członków wybieranych przez rejonowy zjazd delegatów,</a:t>
            </a:r>
          </a:p>
          <a:p>
            <a:pPr algn="just"/>
            <a:r>
              <a:rPr lang="pl-PL" sz="1600" dirty="0">
                <a:latin typeface="Times New Roman" panose="02020603050405020304" pitchFamily="18" charset="0"/>
                <a:cs typeface="Times New Roman" panose="02020603050405020304" pitchFamily="18" charset="0"/>
              </a:rPr>
              <a:t>- przeprowadza kontrolę i ocenę działalności rejonowej rady i rejonowego zarządu, w tym finansowej,</a:t>
            </a:r>
          </a:p>
          <a:p>
            <a:pPr algn="just"/>
            <a:r>
              <a:rPr lang="pl-PL" sz="1600" dirty="0">
                <a:latin typeface="Times New Roman" panose="02020603050405020304" pitchFamily="18" charset="0"/>
                <a:cs typeface="Times New Roman" panose="02020603050405020304" pitchFamily="18" charset="0"/>
              </a:rPr>
              <a:t>- bada i opiniuje roczne sprawozdanie rejonowego zarządu i sprawozdania finansowe z ROD, </a:t>
            </a:r>
          </a:p>
          <a:p>
            <a:pPr algn="just"/>
            <a:r>
              <a:rPr lang="pl-PL" sz="1600" dirty="0">
                <a:latin typeface="Times New Roman" panose="02020603050405020304" pitchFamily="18" charset="0"/>
                <a:cs typeface="Times New Roman" panose="02020603050405020304" pitchFamily="18" charset="0"/>
              </a:rPr>
              <a:t>- opiniuje preliminarze finansowe rejonu i zbiorcze preliminarze finansowe ROD,</a:t>
            </a:r>
          </a:p>
          <a:p>
            <a:pPr algn="just"/>
            <a:r>
              <a:rPr lang="pl-PL" sz="1600" dirty="0">
                <a:latin typeface="Times New Roman" panose="02020603050405020304" pitchFamily="18" charset="0"/>
                <a:cs typeface="Times New Roman" panose="02020603050405020304" pitchFamily="18" charset="0"/>
              </a:rPr>
              <a:t>- przeprowadza kontrole w ROD,</a:t>
            </a:r>
          </a:p>
          <a:p>
            <a:pPr algn="just"/>
            <a:r>
              <a:rPr lang="pl-PL" sz="1600" dirty="0">
                <a:latin typeface="Times New Roman" panose="02020603050405020304" pitchFamily="18" charset="0"/>
                <a:cs typeface="Times New Roman" panose="02020603050405020304" pitchFamily="18" charset="0"/>
              </a:rPr>
              <a:t>- nadzoruje komisje rewizyjne ROD.</a:t>
            </a:r>
          </a:p>
        </p:txBody>
      </p:sp>
    </p:spTree>
    <p:extLst>
      <p:ext uri="{BB962C8B-B14F-4D97-AF65-F5344CB8AC3E}">
        <p14:creationId xmlns:p14="http://schemas.microsoft.com/office/powerpoint/2010/main" val="2306553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Rozdział III Członkowie PZD – prawa i obowiązki</a:t>
            </a:r>
            <a:endParaRPr lang="pl-PL" dirty="0"/>
          </a:p>
        </p:txBody>
      </p:sp>
      <p:sp>
        <p:nvSpPr>
          <p:cNvPr id="3" name="Symbol zastępczy zawartości 2"/>
          <p:cNvSpPr>
            <a:spLocks noGrp="1"/>
          </p:cNvSpPr>
          <p:nvPr>
            <p:ph idx="1"/>
          </p:nvPr>
        </p:nvSpPr>
        <p:spPr/>
        <p:txBody>
          <a:bodyPr/>
          <a:lstStyle/>
          <a:p>
            <a:pPr algn="just"/>
            <a:r>
              <a:rPr lang="pl-PL" sz="1600" dirty="0">
                <a:latin typeface="Times New Roman" panose="02020603050405020304" pitchFamily="18" charset="0"/>
                <a:cs typeface="Times New Roman" panose="02020603050405020304" pitchFamily="18" charset="0"/>
              </a:rPr>
              <a:t>W § 11 mówiącym o warunkach członkostwa zwyczajnego rozbudowano ust. 3 – tak jak dotychczas zasadniczo PZD nie może odmówić przyjęcia w poczet członków zwyczajnych działkowca mającego prawo do działki w ROD. </a:t>
            </a:r>
          </a:p>
          <a:p>
            <a:pPr algn="just"/>
            <a:r>
              <a:rPr lang="pl-PL" sz="1600" dirty="0">
                <a:latin typeface="Times New Roman" panose="02020603050405020304" pitchFamily="18" charset="0"/>
                <a:cs typeface="Times New Roman" panose="02020603050405020304" pitchFamily="18" charset="0"/>
              </a:rPr>
              <a:t>Kiedy PZD może odmówić przyjęcia w poczet członków zwyczajnych działkowca:</a:t>
            </a:r>
          </a:p>
          <a:p>
            <a:pPr lvl="0" algn="just"/>
            <a:r>
              <a:rPr lang="pl-PL" sz="1600" dirty="0">
                <a:latin typeface="Times New Roman" panose="02020603050405020304" pitchFamily="18" charset="0"/>
                <a:cs typeface="Times New Roman" panose="02020603050405020304" pitchFamily="18" charset="0"/>
              </a:rPr>
              <a:t>działkowiec został wcześniej pozbawiony członkostwa w PZD,</a:t>
            </a:r>
          </a:p>
          <a:p>
            <a:pPr lvl="0" algn="just"/>
            <a:r>
              <a:rPr lang="pl-PL" sz="1600" dirty="0">
                <a:latin typeface="Times New Roman" panose="02020603050405020304" pitchFamily="18" charset="0"/>
                <a:cs typeface="Times New Roman" panose="02020603050405020304" pitchFamily="18" charset="0"/>
              </a:rPr>
              <a:t>działkowiec wykorzystuje działkę sprzecznie z ustawą,</a:t>
            </a:r>
          </a:p>
          <a:p>
            <a:pPr lvl="0" algn="just"/>
            <a:r>
              <a:rPr lang="pl-PL" sz="1600" dirty="0">
                <a:latin typeface="Times New Roman" panose="02020603050405020304" pitchFamily="18" charset="0"/>
                <a:cs typeface="Times New Roman" panose="02020603050405020304" pitchFamily="18" charset="0"/>
              </a:rPr>
              <a:t>działkowiec rażąco narusza regulamin ROD,</a:t>
            </a:r>
          </a:p>
          <a:p>
            <a:pPr lvl="0" algn="just"/>
            <a:r>
              <a:rPr lang="pl-PL" sz="1600" dirty="0">
                <a:solidFill>
                  <a:srgbClr val="FF0000"/>
                </a:solidFill>
                <a:latin typeface="Times New Roman" panose="02020603050405020304" pitchFamily="18" charset="0"/>
                <a:cs typeface="Times New Roman" panose="02020603050405020304" pitchFamily="18" charset="0"/>
              </a:rPr>
              <a:t>działkowiec działa w sposób godzący w PZD</a:t>
            </a:r>
            <a:r>
              <a:rPr lang="pl-PL" sz="1600" dirty="0">
                <a:latin typeface="Times New Roman" panose="02020603050405020304" pitchFamily="18" charset="0"/>
                <a:cs typeface="Times New Roman" panose="02020603050405020304" pitchFamily="18" charset="0"/>
              </a:rPr>
              <a:t> </a:t>
            </a:r>
            <a:r>
              <a:rPr lang="pl-PL" sz="1600" i="1" dirty="0">
                <a:latin typeface="Times New Roman" panose="02020603050405020304" pitchFamily="18" charset="0"/>
                <a:cs typeface="Times New Roman" panose="02020603050405020304" pitchFamily="18" charset="0"/>
              </a:rPr>
              <a:t>– nowy zapis</a:t>
            </a:r>
            <a:endParaRPr lang="pl-PL" sz="1600"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53894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Prawa i obowiązki członka zwyczajnego PZD</a:t>
            </a:r>
          </a:p>
        </p:txBody>
      </p:sp>
      <p:sp>
        <p:nvSpPr>
          <p:cNvPr id="3" name="Symbol zastępczy zawartości 2"/>
          <p:cNvSpPr>
            <a:spLocks noGrp="1"/>
          </p:cNvSpPr>
          <p:nvPr>
            <p:ph idx="1"/>
          </p:nvPr>
        </p:nvSpPr>
        <p:spPr/>
        <p:txBody>
          <a:bodyPr>
            <a:normAutofit/>
          </a:bodyPr>
          <a:lstStyle/>
          <a:p>
            <a:pPr algn="just"/>
            <a:r>
              <a:rPr lang="pl-PL" sz="1600" dirty="0">
                <a:latin typeface="Times New Roman" panose="02020603050405020304" pitchFamily="18" charset="0"/>
                <a:cs typeface="Times New Roman" panose="02020603050405020304" pitchFamily="18" charset="0"/>
              </a:rPr>
              <a:t>§ 14 – </a:t>
            </a:r>
            <a:r>
              <a:rPr lang="pl-PL" sz="1600" b="1" dirty="0">
                <a:latin typeface="Times New Roman" panose="02020603050405020304" pitchFamily="18" charset="0"/>
                <a:cs typeface="Times New Roman" panose="02020603050405020304" pitchFamily="18" charset="0"/>
              </a:rPr>
              <a:t>prawa członka zwyczajnego</a:t>
            </a:r>
            <a:r>
              <a:rPr lang="pl-PL" sz="1600" dirty="0">
                <a:latin typeface="Times New Roman" panose="02020603050405020304" pitchFamily="18" charset="0"/>
                <a:cs typeface="Times New Roman" panose="02020603050405020304" pitchFamily="18" charset="0"/>
              </a:rPr>
              <a:t>: w pkt 9) dopisano, że członek zwyczajny ma prawo do wglądu w dokumentację dotyczącą jego członkostwa </a:t>
            </a:r>
            <a:r>
              <a:rPr lang="pl-PL" sz="1600" dirty="0">
                <a:solidFill>
                  <a:srgbClr val="FF0000"/>
                </a:solidFill>
                <a:latin typeface="Times New Roman" panose="02020603050405020304" pitchFamily="18" charset="0"/>
                <a:cs typeface="Times New Roman" panose="02020603050405020304" pitchFamily="18" charset="0"/>
              </a:rPr>
              <a:t>oraz prawa do działki</a:t>
            </a:r>
            <a:r>
              <a:rPr lang="pl-PL" sz="1600" dirty="0">
                <a:latin typeface="Times New Roman" panose="02020603050405020304" pitchFamily="18" charset="0"/>
                <a:cs typeface="Times New Roman" panose="02020603050405020304" pitchFamily="18" charset="0"/>
              </a:rPr>
              <a:t>.</a:t>
            </a:r>
          </a:p>
          <a:p>
            <a:pPr algn="just"/>
            <a:r>
              <a:rPr lang="pl-PL" sz="1600" i="1" dirty="0">
                <a:latin typeface="Times New Roman" panose="02020603050405020304" pitchFamily="18" charset="0"/>
                <a:cs typeface="Times New Roman" panose="02020603050405020304" pitchFamily="18" charset="0"/>
              </a:rPr>
              <a:t> </a:t>
            </a:r>
            <a:r>
              <a:rPr lang="pl-PL" sz="1600" dirty="0">
                <a:latin typeface="Times New Roman" panose="02020603050405020304" pitchFamily="18" charset="0"/>
                <a:cs typeface="Times New Roman" panose="02020603050405020304" pitchFamily="18" charset="0"/>
              </a:rPr>
              <a:t>§ 15 – </a:t>
            </a:r>
            <a:r>
              <a:rPr lang="pl-PL" sz="1600" b="1" dirty="0">
                <a:latin typeface="Times New Roman" panose="02020603050405020304" pitchFamily="18" charset="0"/>
                <a:cs typeface="Times New Roman" panose="02020603050405020304" pitchFamily="18" charset="0"/>
              </a:rPr>
              <a:t>obowiązki członka zwyczajnego</a:t>
            </a:r>
            <a:r>
              <a:rPr lang="pl-PL" sz="1600" dirty="0">
                <a:latin typeface="Times New Roman" panose="02020603050405020304" pitchFamily="18" charset="0"/>
                <a:cs typeface="Times New Roman" panose="02020603050405020304" pitchFamily="18" charset="0"/>
              </a:rPr>
              <a:t> – wprowadzono pkt 9) </a:t>
            </a:r>
            <a:r>
              <a:rPr lang="pl-PL" sz="1600" dirty="0">
                <a:solidFill>
                  <a:srgbClr val="FF0000"/>
                </a:solidFill>
                <a:latin typeface="Times New Roman" panose="02020603050405020304" pitchFamily="18" charset="0"/>
                <a:cs typeface="Times New Roman" panose="02020603050405020304" pitchFamily="18" charset="0"/>
              </a:rPr>
              <a:t>o obowiązku odbycia szkolenia organizowanego przez PZD po przyjęciu w poczet członków zwyczajnych</a:t>
            </a:r>
            <a:r>
              <a:rPr lang="pl-PL" sz="1600" dirty="0">
                <a:latin typeface="Times New Roman" panose="02020603050405020304" pitchFamily="18" charset="0"/>
                <a:cs typeface="Times New Roman" panose="02020603050405020304" pitchFamily="18" charset="0"/>
              </a:rPr>
              <a:t>.</a:t>
            </a:r>
          </a:p>
          <a:p>
            <a:pPr algn="just"/>
            <a:r>
              <a:rPr lang="pl-PL" sz="1600" dirty="0">
                <a:latin typeface="Times New Roman" panose="02020603050405020304" pitchFamily="18" charset="0"/>
                <a:cs typeface="Times New Roman" panose="02020603050405020304" pitchFamily="18" charset="0"/>
              </a:rPr>
              <a:t>Z treści przepisu wynika, że szkolenie jest obowiązkowe dla działkowca, który nabywa członkostwo w PZD. Nie jest to zatem obowiązek szkolenia dla nowego działkowca – lecz dla nowego członka PZD. Szkolenia dla nowych członków są realizowane w ośrodkach szkoleniowych przez Okręg: głównie w Ośrodku Szkoleniowym na terenie ROD Waszyngtona. Od 2026 r. szkolenia nie będą już realizowane w soboty, lecz w formie 2-dniowej, prawdopodobnie 1-2 razy w miesiącu we wtorki i środy o godzinie 16.30. Grafik szkoleń będzie zamieszczony na stronie internetowej </a:t>
            </a:r>
            <a:r>
              <a:rPr lang="pl-PL" sz="1600" u="sng" dirty="0">
                <a:latin typeface="Times New Roman" panose="02020603050405020304" pitchFamily="18" charset="0"/>
                <a:cs typeface="Times New Roman" panose="02020603050405020304" pitchFamily="18" charset="0"/>
                <a:hlinkClick r:id="rId2"/>
              </a:rPr>
              <a:t>www.mazowiecki.pzd.pl</a:t>
            </a:r>
            <a:endParaRPr lang="pl-PL" sz="1600"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758261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Członek wspierający PZD</a:t>
            </a:r>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W § 20 mówiącym o statusie członka wspierającego dopisano zdanie:</a:t>
            </a:r>
          </a:p>
          <a:p>
            <a:pPr algn="just"/>
            <a:r>
              <a:rPr lang="pl-PL" i="1" dirty="0">
                <a:solidFill>
                  <a:srgbClr val="FF0000"/>
                </a:solidFill>
                <a:latin typeface="Times New Roman" panose="02020603050405020304" pitchFamily="18" charset="0"/>
                <a:cs typeface="Times New Roman" panose="02020603050405020304" pitchFamily="18" charset="0"/>
              </a:rPr>
              <a:t>„Członek wspierający nie otrzymuje żadnych korzyści, w tym finansowych lub materialnych, za wspieranie celów i zadań PZD”.</a:t>
            </a:r>
            <a:endParaRPr lang="pl-PL" dirty="0">
              <a:solidFill>
                <a:srgbClr val="FF0000"/>
              </a:solidFill>
              <a:latin typeface="Times New Roman" panose="02020603050405020304" pitchFamily="18" charset="0"/>
              <a:cs typeface="Times New Roman" panose="02020603050405020304" pitchFamily="18" charset="0"/>
            </a:endParaRPr>
          </a:p>
          <a:p>
            <a:pPr algn="just"/>
            <a:r>
              <a:rPr lang="pl-PL" dirty="0">
                <a:latin typeface="Times New Roman" panose="02020603050405020304" pitchFamily="18" charset="0"/>
                <a:cs typeface="Times New Roman" panose="02020603050405020304" pitchFamily="18" charset="0"/>
              </a:rPr>
              <a:t>Ideą wprowadzenia tego zastrzeżenia było wykluczenie sytuacji, gdzie za swoją pomoc członkowi wspierającemu udzielano zgody na wykorzystywanie majątku związku, np.: poprzez zamieszczanie reklam na terenie ROD. </a:t>
            </a:r>
          </a:p>
          <a:p>
            <a:pPr marL="0" indent="0">
              <a:buNone/>
            </a:pPr>
            <a:endParaRPr lang="pl-PL" dirty="0"/>
          </a:p>
        </p:txBody>
      </p:sp>
    </p:spTree>
    <p:extLst>
      <p:ext uri="{BB962C8B-B14F-4D97-AF65-F5344CB8AC3E}">
        <p14:creationId xmlns:p14="http://schemas.microsoft.com/office/powerpoint/2010/main" val="4099196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Pozbawienie członkostwa PZD</a:t>
            </a:r>
          </a:p>
        </p:txBody>
      </p:sp>
      <p:sp>
        <p:nvSpPr>
          <p:cNvPr id="3" name="Symbol zastępczy zawartości 2"/>
          <p:cNvSpPr>
            <a:spLocks noGrp="1"/>
          </p:cNvSpPr>
          <p:nvPr>
            <p:ph idx="1"/>
          </p:nvPr>
        </p:nvSpPr>
        <p:spPr/>
        <p:txBody>
          <a:bodyPr/>
          <a:lstStyle/>
          <a:p>
            <a:pPr algn="just"/>
            <a:r>
              <a:rPr lang="pl-PL" sz="1600" dirty="0">
                <a:latin typeface="Times New Roman" panose="02020603050405020304" pitchFamily="18" charset="0"/>
                <a:cs typeface="Times New Roman" panose="02020603050405020304" pitchFamily="18" charset="0"/>
              </a:rPr>
              <a:t>§ 27 – </a:t>
            </a:r>
            <a:r>
              <a:rPr lang="pl-PL" sz="1600" b="1" dirty="0">
                <a:latin typeface="Times New Roman" panose="02020603050405020304" pitchFamily="18" charset="0"/>
                <a:cs typeface="Times New Roman" panose="02020603050405020304" pitchFamily="18" charset="0"/>
              </a:rPr>
              <a:t>Przyczyny pozbawienie członkostwa</a:t>
            </a:r>
            <a:r>
              <a:rPr lang="pl-PL" sz="1600" dirty="0">
                <a:latin typeface="Times New Roman" panose="02020603050405020304" pitchFamily="18" charset="0"/>
                <a:cs typeface="Times New Roman" panose="02020603050405020304" pitchFamily="18" charset="0"/>
              </a:rPr>
              <a:t> – ust. 1 pozostał bez zmian, dodano ust. 2, który precyzuje jak należy rozumieć „rażące naruszenie” przepisów ustawy, statutu, regulaminu ROD, zasad współżycia społecznego. W szczególności tym rażącym naruszeniem jest:</a:t>
            </a:r>
          </a:p>
          <a:p>
            <a:pPr lvl="0" algn="just"/>
            <a:r>
              <a:rPr lang="pl-PL" sz="1600" dirty="0">
                <a:latin typeface="Times New Roman" panose="02020603050405020304" pitchFamily="18" charset="0"/>
                <a:cs typeface="Times New Roman" panose="02020603050405020304" pitchFamily="18" charset="0"/>
              </a:rPr>
              <a:t>zamieszkiwanie na terenie działki,</a:t>
            </a:r>
          </a:p>
          <a:p>
            <a:pPr lvl="0" algn="just"/>
            <a:r>
              <a:rPr lang="pl-PL" sz="1600" dirty="0">
                <a:latin typeface="Times New Roman" panose="02020603050405020304" pitchFamily="18" charset="0"/>
                <a:cs typeface="Times New Roman" panose="02020603050405020304" pitchFamily="18" charset="0"/>
              </a:rPr>
              <a:t>prowadzenie działalności gospodarczej na terenie działki,</a:t>
            </a:r>
          </a:p>
          <a:p>
            <a:pPr lvl="0" algn="just"/>
            <a:r>
              <a:rPr lang="pl-PL" sz="1600" dirty="0">
                <a:latin typeface="Times New Roman" panose="02020603050405020304" pitchFamily="18" charset="0"/>
                <a:cs typeface="Times New Roman" panose="02020603050405020304" pitchFamily="18" charset="0"/>
              </a:rPr>
              <a:t>dopuszczenie się samowoli budowlanej,</a:t>
            </a:r>
          </a:p>
          <a:p>
            <a:pPr lvl="0" algn="just"/>
            <a:r>
              <a:rPr lang="pl-PL" sz="1600" dirty="0">
                <a:latin typeface="Times New Roman" panose="02020603050405020304" pitchFamily="18" charset="0"/>
                <a:cs typeface="Times New Roman" panose="02020603050405020304" pitchFamily="18" charset="0"/>
              </a:rPr>
              <a:t>przestępstwo umyślne dokonane na szkodę innego działkowca lub PZD,</a:t>
            </a:r>
          </a:p>
          <a:p>
            <a:pPr lvl="0" algn="just"/>
            <a:r>
              <a:rPr lang="pl-PL" sz="1600" dirty="0">
                <a:latin typeface="Times New Roman" panose="02020603050405020304" pitchFamily="18" charset="0"/>
                <a:cs typeface="Times New Roman" panose="02020603050405020304" pitchFamily="18" charset="0"/>
              </a:rPr>
              <a:t>uporczywe i długotrwałe uchylanie się od uiszczania składki członkowskiej i innych należnych opłat ogrodowych. </a:t>
            </a:r>
          </a:p>
          <a:p>
            <a:endParaRPr lang="pl-PL" dirty="0"/>
          </a:p>
        </p:txBody>
      </p:sp>
    </p:spTree>
    <p:extLst>
      <p:ext uri="{BB962C8B-B14F-4D97-AF65-F5344CB8AC3E}">
        <p14:creationId xmlns:p14="http://schemas.microsoft.com/office/powerpoint/2010/main" val="1845435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Pozbawienie członkostwa w PZD</a:t>
            </a:r>
          </a:p>
        </p:txBody>
      </p:sp>
      <p:sp>
        <p:nvSpPr>
          <p:cNvPr id="3" name="Symbol zastępczy zawartości 2"/>
          <p:cNvSpPr>
            <a:spLocks noGrp="1"/>
          </p:cNvSpPr>
          <p:nvPr>
            <p:ph idx="1"/>
          </p:nvPr>
        </p:nvSpPr>
        <p:spPr/>
        <p:txBody>
          <a:bodyPr/>
          <a:lstStyle/>
          <a:p>
            <a:pPr algn="just"/>
            <a:r>
              <a:rPr lang="pl-PL" dirty="0">
                <a:latin typeface="Times New Roman" panose="02020603050405020304" pitchFamily="18" charset="0"/>
                <a:cs typeface="Times New Roman" panose="02020603050405020304" pitchFamily="18" charset="0"/>
              </a:rPr>
              <a:t>§ 29 ust. 1 – </a:t>
            </a:r>
            <a:r>
              <a:rPr lang="pl-PL" b="1" dirty="0">
                <a:latin typeface="Times New Roman" panose="02020603050405020304" pitchFamily="18" charset="0"/>
                <a:cs typeface="Times New Roman" panose="02020603050405020304" pitchFamily="18" charset="0"/>
              </a:rPr>
              <a:t>tryb pozbawienia członkostwa</a:t>
            </a:r>
            <a:r>
              <a:rPr lang="pl-PL" dirty="0">
                <a:latin typeface="Times New Roman" panose="02020603050405020304" pitchFamily="18" charset="0"/>
                <a:cs typeface="Times New Roman" panose="02020603050405020304" pitchFamily="18" charset="0"/>
              </a:rPr>
              <a:t>: skrócono z 21 do 14 dni termin, w którym przed terminem posiedzenia, na którym ma być rozpatrywana sprawa pozbawienia członkostwa w PZD, zainteresowanemu członkowi należy wysłać zawiadomienie o terminie tego posiedzenia. </a:t>
            </a:r>
          </a:p>
          <a:p>
            <a:endParaRPr lang="pl-PL" dirty="0"/>
          </a:p>
        </p:txBody>
      </p:sp>
    </p:spTree>
    <p:extLst>
      <p:ext uri="{BB962C8B-B14F-4D97-AF65-F5344CB8AC3E}">
        <p14:creationId xmlns:p14="http://schemas.microsoft.com/office/powerpoint/2010/main" val="476624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Struktura i organy PZD</a:t>
            </a:r>
          </a:p>
        </p:txBody>
      </p:sp>
      <p:sp>
        <p:nvSpPr>
          <p:cNvPr id="3" name="Symbol zastępczy zawartości 2"/>
          <p:cNvSpPr>
            <a:spLocks noGrp="1"/>
          </p:cNvSpPr>
          <p:nvPr>
            <p:ph idx="1"/>
          </p:nvPr>
        </p:nvSpPr>
        <p:spPr/>
        <p:txBody>
          <a:bodyPr/>
          <a:lstStyle/>
          <a:p>
            <a:pPr algn="just"/>
            <a:r>
              <a:rPr lang="pl-PL" b="1" dirty="0">
                <a:latin typeface="Times New Roman" panose="02020603050405020304" pitchFamily="18" charset="0"/>
                <a:cs typeface="Times New Roman" panose="02020603050405020304" pitchFamily="18" charset="0"/>
              </a:rPr>
              <a:t>Rozdział IV Struktura i organy PZD</a:t>
            </a:r>
            <a:r>
              <a:rPr lang="pl-PL" dirty="0">
                <a:latin typeface="Times New Roman" panose="02020603050405020304" pitchFamily="18" charset="0"/>
                <a:cs typeface="Times New Roman" panose="02020603050405020304" pitchFamily="18" charset="0"/>
              </a:rPr>
              <a:t> – w § 31 wśród jednostek organizacyjnych PZD oprócz ROD, jednostek terenowych i jednostki krajowej wskazano  jednostki rejonowe. W § 32 wśród organów PZD dopisano:</a:t>
            </a:r>
          </a:p>
          <a:p>
            <a:pPr lvl="0" algn="just"/>
            <a:r>
              <a:rPr lang="pl-PL" dirty="0">
                <a:latin typeface="Times New Roman" panose="02020603050405020304" pitchFamily="18" charset="0"/>
                <a:cs typeface="Times New Roman" panose="02020603050405020304" pitchFamily="18" charset="0"/>
              </a:rPr>
              <a:t>rejonowy zjazd delegatów,</a:t>
            </a:r>
          </a:p>
          <a:p>
            <a:pPr lvl="0" algn="just"/>
            <a:r>
              <a:rPr lang="pl-PL" dirty="0">
                <a:latin typeface="Times New Roman" panose="02020603050405020304" pitchFamily="18" charset="0"/>
                <a:cs typeface="Times New Roman" panose="02020603050405020304" pitchFamily="18" charset="0"/>
              </a:rPr>
              <a:t>rejonowa rada,</a:t>
            </a:r>
          </a:p>
          <a:p>
            <a:pPr lvl="0" algn="just"/>
            <a:r>
              <a:rPr lang="pl-PL" dirty="0">
                <a:latin typeface="Times New Roman" panose="02020603050405020304" pitchFamily="18" charset="0"/>
                <a:cs typeface="Times New Roman" panose="02020603050405020304" pitchFamily="18" charset="0"/>
              </a:rPr>
              <a:t>rejonowy zarząd, </a:t>
            </a:r>
          </a:p>
          <a:p>
            <a:pPr lvl="0" algn="just"/>
            <a:r>
              <a:rPr lang="pl-PL" dirty="0">
                <a:latin typeface="Times New Roman" panose="02020603050405020304" pitchFamily="18" charset="0"/>
                <a:cs typeface="Times New Roman" panose="02020603050405020304" pitchFamily="18" charset="0"/>
              </a:rPr>
              <a:t>rejonowa komisja rewizyjna. </a:t>
            </a:r>
          </a:p>
          <a:p>
            <a:endParaRPr lang="pl-PL" dirty="0"/>
          </a:p>
        </p:txBody>
      </p:sp>
    </p:spTree>
    <p:extLst>
      <p:ext uri="{BB962C8B-B14F-4D97-AF65-F5344CB8AC3E}">
        <p14:creationId xmlns:p14="http://schemas.microsoft.com/office/powerpoint/2010/main" val="1918314319"/>
      </p:ext>
    </p:extLst>
  </p:cSld>
  <p:clrMapOvr>
    <a:masterClrMapping/>
  </p:clrMapOvr>
</p:sld>
</file>

<file path=ppt/theme/theme1.xml><?xml version="1.0" encoding="utf-8"?>
<a:theme xmlns:a="http://schemas.openxmlformats.org/drawingml/2006/main" name="Smuga">
  <a:themeElements>
    <a:clrScheme name="Ciepły niebiesk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285</TotalTime>
  <Words>3178</Words>
  <Application>Microsoft Office PowerPoint</Application>
  <PresentationFormat>Panoramiczny</PresentationFormat>
  <Paragraphs>197</Paragraphs>
  <Slides>39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39</vt:i4>
      </vt:variant>
    </vt:vector>
  </HeadingPairs>
  <TitlesOfParts>
    <vt:vector size="44" baseType="lpstr">
      <vt:lpstr>Arial</vt:lpstr>
      <vt:lpstr>Century Gothic</vt:lpstr>
      <vt:lpstr>Times New Roman</vt:lpstr>
      <vt:lpstr>Wingdings 3</vt:lpstr>
      <vt:lpstr>Smuga</vt:lpstr>
      <vt:lpstr>NOWY STATUT PZD</vt:lpstr>
      <vt:lpstr>Uchwalenie i wejście w życie</vt:lpstr>
      <vt:lpstr>Rozdział II Cele i zadania PZD </vt:lpstr>
      <vt:lpstr>Rozdział III Członkowie PZD – prawa i obowiązki</vt:lpstr>
      <vt:lpstr>Prawa i obowiązki członka zwyczajnego PZD</vt:lpstr>
      <vt:lpstr>Członek wspierający PZD</vt:lpstr>
      <vt:lpstr>Pozbawienie członkostwa PZD</vt:lpstr>
      <vt:lpstr>Pozbawienie członkostwa w PZD</vt:lpstr>
      <vt:lpstr>Struktura i organy PZD</vt:lpstr>
      <vt:lpstr>Zdalne posiedzenia organów PZD</vt:lpstr>
      <vt:lpstr>Zdalne posiedzenia organów PZD</vt:lpstr>
      <vt:lpstr>Kadencja organów PZD</vt:lpstr>
      <vt:lpstr>Kooptacja i wybory uzupełniające</vt:lpstr>
      <vt:lpstr>Organ komisaryczny</vt:lpstr>
      <vt:lpstr>Organ komisaryczny</vt:lpstr>
      <vt:lpstr>Odwołanie organu lub członka organu PZD</vt:lpstr>
      <vt:lpstr>Zawieszenie organu PZD lub jego członka  </vt:lpstr>
      <vt:lpstr>Przekazane majątku nowemu organowi</vt:lpstr>
      <vt:lpstr>Odwołanie od uchwały organu PZD</vt:lpstr>
      <vt:lpstr>Nieważność uchwały organu PZD</vt:lpstr>
      <vt:lpstr>Organizacja walnego zebrania i konferencji delegatów</vt:lpstr>
      <vt:lpstr>Organizacja walnego zebrania</vt:lpstr>
      <vt:lpstr>Zarząd ROD</vt:lpstr>
      <vt:lpstr>Wypowiedzenie umowy dzierżawy działkowej</vt:lpstr>
      <vt:lpstr>Komisja Rewizyjna ROD</vt:lpstr>
      <vt:lpstr>Okręgowy Zjazd Delegatów </vt:lpstr>
      <vt:lpstr>Okręgowa Rada</vt:lpstr>
      <vt:lpstr>Delegatury Rejonowe</vt:lpstr>
      <vt:lpstr>Krajowy Zjazd Delegatów </vt:lpstr>
      <vt:lpstr>Składka członkowska </vt:lpstr>
      <vt:lpstr>Opłaty ogrodowe </vt:lpstr>
      <vt:lpstr>Informacja finansowa</vt:lpstr>
      <vt:lpstr>Obowiązek przystąpienia do OFK </vt:lpstr>
      <vt:lpstr>Jednostki rejonowe w Okręgach</vt:lpstr>
      <vt:lpstr>Organy jednostki rejonowej</vt:lpstr>
      <vt:lpstr>Organy jednostki rejonowej</vt:lpstr>
      <vt:lpstr>Organy jednostki rejonowej</vt:lpstr>
      <vt:lpstr>Organy jednostki rejonowej</vt:lpstr>
      <vt:lpstr>Organy jednostki rejonowej</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NOWY STATUT PZD</dc:title>
  <dc:creator>Domowy</dc:creator>
  <cp:lastModifiedBy>Maciej Aleksandrowicz</cp:lastModifiedBy>
  <cp:revision>18</cp:revision>
  <dcterms:created xsi:type="dcterms:W3CDTF">2025-11-02T16:37:03Z</dcterms:created>
  <dcterms:modified xsi:type="dcterms:W3CDTF">2025-11-06T06:46:36Z</dcterms:modified>
</cp:coreProperties>
</file>